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 id="2147483673" r:id="rId3"/>
    <p:sldMasterId id="2147483686" r:id="rId4"/>
    <p:sldMasterId id="2147483699" r:id="rId5"/>
    <p:sldMasterId id="2147483712" r:id="rId6"/>
    <p:sldMasterId id="2147483725" r:id="rId7"/>
    <p:sldMasterId id="2147483738" r:id="rId8"/>
    <p:sldMasterId id="2147483751" r:id="rId9"/>
  </p:sldMasterIdLst>
  <p:notesMasterIdLst>
    <p:notesMasterId r:id="rId89"/>
  </p:notesMasterIdLst>
  <p:sldIdLst>
    <p:sldId id="273" r:id="rId10"/>
    <p:sldId id="355" r:id="rId11"/>
    <p:sldId id="353" r:id="rId12"/>
    <p:sldId id="354" r:id="rId13"/>
    <p:sldId id="356" r:id="rId14"/>
    <p:sldId id="274" r:id="rId15"/>
    <p:sldId id="275" r:id="rId16"/>
    <p:sldId id="345" r:id="rId17"/>
    <p:sldId id="276" r:id="rId18"/>
    <p:sldId id="277" r:id="rId19"/>
    <p:sldId id="278" r:id="rId20"/>
    <p:sldId id="279" r:id="rId21"/>
    <p:sldId id="281" r:id="rId22"/>
    <p:sldId id="302" r:id="rId23"/>
    <p:sldId id="303" r:id="rId24"/>
    <p:sldId id="304" r:id="rId25"/>
    <p:sldId id="305" r:id="rId26"/>
    <p:sldId id="280" r:id="rId27"/>
    <p:sldId id="282" r:id="rId28"/>
    <p:sldId id="283" r:id="rId29"/>
    <p:sldId id="284" r:id="rId30"/>
    <p:sldId id="285" r:id="rId31"/>
    <p:sldId id="286" r:id="rId32"/>
    <p:sldId id="288" r:id="rId33"/>
    <p:sldId id="289" r:id="rId34"/>
    <p:sldId id="290" r:id="rId35"/>
    <p:sldId id="291" r:id="rId36"/>
    <p:sldId id="299" r:id="rId37"/>
    <p:sldId id="346" r:id="rId38"/>
    <p:sldId id="300" r:id="rId39"/>
    <p:sldId id="308" r:id="rId40"/>
    <p:sldId id="309" r:id="rId41"/>
    <p:sldId id="310" r:id="rId42"/>
    <p:sldId id="301" r:id="rId43"/>
    <p:sldId id="312" r:id="rId44"/>
    <p:sldId id="347" r:id="rId45"/>
    <p:sldId id="307" r:id="rId46"/>
    <p:sldId id="293" r:id="rId47"/>
    <p:sldId id="348" r:id="rId48"/>
    <p:sldId id="351" r:id="rId49"/>
    <p:sldId id="313" r:id="rId50"/>
    <p:sldId id="350" r:id="rId51"/>
    <p:sldId id="306" r:id="rId52"/>
    <p:sldId id="296" r:id="rId53"/>
    <p:sldId id="298" r:id="rId54"/>
    <p:sldId id="311" r:id="rId55"/>
    <p:sldId id="314" r:id="rId56"/>
    <p:sldId id="349" r:id="rId57"/>
    <p:sldId id="315" r:id="rId58"/>
    <p:sldId id="316" r:id="rId59"/>
    <p:sldId id="317" r:id="rId60"/>
    <p:sldId id="318" r:id="rId61"/>
    <p:sldId id="342" r:id="rId62"/>
    <p:sldId id="343" r:id="rId63"/>
    <p:sldId id="344" r:id="rId64"/>
    <p:sldId id="319" r:id="rId65"/>
    <p:sldId id="320" r:id="rId66"/>
    <p:sldId id="321" r:id="rId67"/>
    <p:sldId id="329" r:id="rId68"/>
    <p:sldId id="323" r:id="rId69"/>
    <p:sldId id="331" r:id="rId70"/>
    <p:sldId id="324" r:id="rId71"/>
    <p:sldId id="332" r:id="rId72"/>
    <p:sldId id="325" r:id="rId73"/>
    <p:sldId id="333" r:id="rId74"/>
    <p:sldId id="326" r:id="rId75"/>
    <p:sldId id="334" r:id="rId76"/>
    <p:sldId id="327" r:id="rId77"/>
    <p:sldId id="322" r:id="rId78"/>
    <p:sldId id="292" r:id="rId79"/>
    <p:sldId id="328" r:id="rId80"/>
    <p:sldId id="330" r:id="rId81"/>
    <p:sldId id="335" r:id="rId82"/>
    <p:sldId id="336" r:id="rId83"/>
    <p:sldId id="337" r:id="rId84"/>
    <p:sldId id="338" r:id="rId85"/>
    <p:sldId id="339" r:id="rId86"/>
    <p:sldId id="340" r:id="rId87"/>
    <p:sldId id="341" r:id="rId88"/>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38" autoAdjust="0"/>
    <p:restoredTop sz="87621" autoAdjust="0"/>
  </p:normalViewPr>
  <p:slideViewPr>
    <p:cSldViewPr>
      <p:cViewPr varScale="1">
        <p:scale>
          <a:sx n="102" d="100"/>
          <a:sy n="102" d="100"/>
        </p:scale>
        <p:origin x="384" y="6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notesMaster" Target="notesMasters/notesMaster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6D02A-4FD1-43DE-8D69-32F5713A0F6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AD2BDC5-F444-4FC7-B33B-BF0A6173A6D7}">
      <dgm:prSet phldrT="[Text]"/>
      <dgm:spPr/>
      <dgm:t>
        <a:bodyPr/>
        <a:lstStyle/>
        <a:p>
          <a:r>
            <a:rPr lang="en-US" dirty="0" smtClean="0"/>
            <a:t>Completeness</a:t>
          </a:r>
          <a:endParaRPr lang="en-US" dirty="0"/>
        </a:p>
      </dgm:t>
    </dgm:pt>
    <dgm:pt modelId="{11006FAB-EE32-4FB3-8BC0-3B6131D9014B}" type="parTrans" cxnId="{0C9975E0-D533-4E6A-9957-C4C4DD025A6A}">
      <dgm:prSet/>
      <dgm:spPr/>
      <dgm:t>
        <a:bodyPr/>
        <a:lstStyle/>
        <a:p>
          <a:endParaRPr lang="en-US"/>
        </a:p>
      </dgm:t>
    </dgm:pt>
    <dgm:pt modelId="{5C80C2A4-C680-46CD-AFF3-85524E4ECE8F}" type="sibTrans" cxnId="{0C9975E0-D533-4E6A-9957-C4C4DD025A6A}">
      <dgm:prSet/>
      <dgm:spPr/>
      <dgm:t>
        <a:bodyPr/>
        <a:lstStyle/>
        <a:p>
          <a:endParaRPr lang="en-US"/>
        </a:p>
      </dgm:t>
    </dgm:pt>
    <dgm:pt modelId="{B41B642C-629B-4E76-8084-73B9F457F136}">
      <dgm:prSet phldrT="[Text]"/>
      <dgm:spPr/>
      <dgm:t>
        <a:bodyPr/>
        <a:lstStyle/>
        <a:p>
          <a:r>
            <a:rPr lang="en-US" dirty="0" smtClean="0"/>
            <a:t>Clarity</a:t>
          </a:r>
          <a:endParaRPr lang="en-US" dirty="0"/>
        </a:p>
      </dgm:t>
    </dgm:pt>
    <dgm:pt modelId="{ED886A7F-8E67-48CD-A8DD-DF6F3F4F0894}" type="parTrans" cxnId="{9EDF024B-FDAC-4472-A7EF-652E245999E9}">
      <dgm:prSet/>
      <dgm:spPr/>
      <dgm:t>
        <a:bodyPr/>
        <a:lstStyle/>
        <a:p>
          <a:endParaRPr lang="en-US"/>
        </a:p>
      </dgm:t>
    </dgm:pt>
    <dgm:pt modelId="{67FCC2A5-5244-438A-A6E8-F938B332C17A}" type="sibTrans" cxnId="{9EDF024B-FDAC-4472-A7EF-652E245999E9}">
      <dgm:prSet/>
      <dgm:spPr/>
      <dgm:t>
        <a:bodyPr/>
        <a:lstStyle/>
        <a:p>
          <a:endParaRPr lang="en-US"/>
        </a:p>
      </dgm:t>
    </dgm:pt>
    <dgm:pt modelId="{87D0331A-DC01-4717-8994-0B0011A9E9B2}">
      <dgm:prSet phldrT="[Text]"/>
      <dgm:spPr/>
      <dgm:t>
        <a:bodyPr/>
        <a:lstStyle/>
        <a:p>
          <a:r>
            <a:rPr lang="en-US" dirty="0" smtClean="0"/>
            <a:t>Consideration</a:t>
          </a:r>
          <a:endParaRPr lang="en-US" dirty="0"/>
        </a:p>
      </dgm:t>
    </dgm:pt>
    <dgm:pt modelId="{3823C4C4-373F-4DEC-BB2C-63C0A032B2CF}" type="parTrans" cxnId="{62920530-3DC1-45D1-A6FC-32E59676A73B}">
      <dgm:prSet/>
      <dgm:spPr/>
      <dgm:t>
        <a:bodyPr/>
        <a:lstStyle/>
        <a:p>
          <a:endParaRPr lang="en-US"/>
        </a:p>
      </dgm:t>
    </dgm:pt>
    <dgm:pt modelId="{35E553B5-172F-4EA4-B574-1EBBC08F2A68}" type="sibTrans" cxnId="{62920530-3DC1-45D1-A6FC-32E59676A73B}">
      <dgm:prSet/>
      <dgm:spPr/>
      <dgm:t>
        <a:bodyPr/>
        <a:lstStyle/>
        <a:p>
          <a:endParaRPr lang="en-US"/>
        </a:p>
      </dgm:t>
    </dgm:pt>
    <dgm:pt modelId="{28A5F601-B7BA-4BFF-9CD1-8DE0797910A7}">
      <dgm:prSet phldrT="[Text]"/>
      <dgm:spPr/>
      <dgm:t>
        <a:bodyPr/>
        <a:lstStyle/>
        <a:p>
          <a:r>
            <a:rPr lang="en-US" dirty="0" smtClean="0"/>
            <a:t>Concreteness</a:t>
          </a:r>
          <a:endParaRPr lang="en-US" dirty="0"/>
        </a:p>
      </dgm:t>
    </dgm:pt>
    <dgm:pt modelId="{96FB15E7-48F8-4DFE-A1FA-812066E7552C}" type="parTrans" cxnId="{F7417056-877D-4918-8249-5B9D9CF3E721}">
      <dgm:prSet/>
      <dgm:spPr/>
      <dgm:t>
        <a:bodyPr/>
        <a:lstStyle/>
        <a:p>
          <a:endParaRPr lang="en-US"/>
        </a:p>
      </dgm:t>
    </dgm:pt>
    <dgm:pt modelId="{1A0F2929-643B-4320-B666-20A88D2D300D}" type="sibTrans" cxnId="{F7417056-877D-4918-8249-5B9D9CF3E721}">
      <dgm:prSet/>
      <dgm:spPr/>
      <dgm:t>
        <a:bodyPr/>
        <a:lstStyle/>
        <a:p>
          <a:endParaRPr lang="en-US"/>
        </a:p>
      </dgm:t>
    </dgm:pt>
    <dgm:pt modelId="{1E69E4D2-5953-414C-9D06-F9611C8EF7E9}">
      <dgm:prSet phldrT="[Text]"/>
      <dgm:spPr/>
      <dgm:t>
        <a:bodyPr/>
        <a:lstStyle/>
        <a:p>
          <a:r>
            <a:rPr lang="en-US" dirty="0" smtClean="0"/>
            <a:t>correctness</a:t>
          </a:r>
          <a:endParaRPr lang="en-US" dirty="0"/>
        </a:p>
      </dgm:t>
    </dgm:pt>
    <dgm:pt modelId="{1124BA5B-2E9A-4005-8471-8E9DEBEEA457}" type="parTrans" cxnId="{91E2CA91-A6E1-4D8B-91E2-52B9C64DA10E}">
      <dgm:prSet/>
      <dgm:spPr/>
      <dgm:t>
        <a:bodyPr/>
        <a:lstStyle/>
        <a:p>
          <a:endParaRPr lang="en-US"/>
        </a:p>
      </dgm:t>
    </dgm:pt>
    <dgm:pt modelId="{AFA86271-8B69-43FE-B34F-2AA87E2F1158}" type="sibTrans" cxnId="{91E2CA91-A6E1-4D8B-91E2-52B9C64DA10E}">
      <dgm:prSet/>
      <dgm:spPr/>
      <dgm:t>
        <a:bodyPr/>
        <a:lstStyle/>
        <a:p>
          <a:endParaRPr lang="en-US"/>
        </a:p>
      </dgm:t>
    </dgm:pt>
    <dgm:pt modelId="{5D62AA34-A83B-43D7-9E0F-17723C6A48FB}">
      <dgm:prSet/>
      <dgm:spPr/>
      <dgm:t>
        <a:bodyPr/>
        <a:lstStyle/>
        <a:p>
          <a:r>
            <a:rPr lang="en-US" dirty="0" smtClean="0"/>
            <a:t>Courtesy</a:t>
          </a:r>
          <a:endParaRPr lang="en-US" dirty="0"/>
        </a:p>
      </dgm:t>
    </dgm:pt>
    <dgm:pt modelId="{CF82195C-8A87-4A4F-BEE3-145B21E9AD5B}" type="parTrans" cxnId="{30DFA162-2E39-4512-9DB3-8E792C7665A1}">
      <dgm:prSet/>
      <dgm:spPr/>
      <dgm:t>
        <a:bodyPr/>
        <a:lstStyle/>
        <a:p>
          <a:endParaRPr lang="en-US"/>
        </a:p>
      </dgm:t>
    </dgm:pt>
    <dgm:pt modelId="{72EDCE02-CC88-417A-8CC9-3058A4E9D2B7}" type="sibTrans" cxnId="{30DFA162-2E39-4512-9DB3-8E792C7665A1}">
      <dgm:prSet/>
      <dgm:spPr/>
      <dgm:t>
        <a:bodyPr/>
        <a:lstStyle/>
        <a:p>
          <a:endParaRPr lang="en-US"/>
        </a:p>
      </dgm:t>
    </dgm:pt>
    <dgm:pt modelId="{80464325-47D7-40CF-898B-0DD18EE8D7AB}">
      <dgm:prSet phldrT="[Text]"/>
      <dgm:spPr/>
      <dgm:t>
        <a:bodyPr/>
        <a:lstStyle/>
        <a:p>
          <a:r>
            <a:rPr lang="en-US" dirty="0" smtClean="0"/>
            <a:t>Conciseness</a:t>
          </a:r>
          <a:endParaRPr lang="en-US" dirty="0"/>
        </a:p>
      </dgm:t>
    </dgm:pt>
    <dgm:pt modelId="{F95D4B6E-ACEF-4182-9070-DF7B4CFBC33B}" type="parTrans" cxnId="{ABF64FA1-B7C5-4D8A-9E08-EC305F3B2E3C}">
      <dgm:prSet/>
      <dgm:spPr/>
      <dgm:t>
        <a:bodyPr/>
        <a:lstStyle/>
        <a:p>
          <a:endParaRPr lang="en-US"/>
        </a:p>
      </dgm:t>
    </dgm:pt>
    <dgm:pt modelId="{2FFAE2D0-10E7-4207-8392-F2E9C4E98F20}" type="sibTrans" cxnId="{ABF64FA1-B7C5-4D8A-9E08-EC305F3B2E3C}">
      <dgm:prSet/>
      <dgm:spPr/>
      <dgm:t>
        <a:bodyPr/>
        <a:lstStyle/>
        <a:p>
          <a:endParaRPr lang="en-US"/>
        </a:p>
      </dgm:t>
    </dgm:pt>
    <dgm:pt modelId="{4E37A12F-1693-40E3-9D08-7DBC53A49338}" type="pres">
      <dgm:prSet presAssocID="{9856D02A-4FD1-43DE-8D69-32F5713A0F65}" presName="cycle" presStyleCnt="0">
        <dgm:presLayoutVars>
          <dgm:dir/>
          <dgm:resizeHandles val="exact"/>
        </dgm:presLayoutVars>
      </dgm:prSet>
      <dgm:spPr/>
      <dgm:t>
        <a:bodyPr/>
        <a:lstStyle/>
        <a:p>
          <a:endParaRPr lang="en-US"/>
        </a:p>
      </dgm:t>
    </dgm:pt>
    <dgm:pt modelId="{4DDC2537-7835-4212-8FCF-D72FEF063FD1}" type="pres">
      <dgm:prSet presAssocID="{BAD2BDC5-F444-4FC7-B33B-BF0A6173A6D7}" presName="node" presStyleLbl="node1" presStyleIdx="0" presStyleCnt="7" custRadScaleRad="100170" custRadScaleInc="1342">
        <dgm:presLayoutVars>
          <dgm:bulletEnabled val="1"/>
        </dgm:presLayoutVars>
      </dgm:prSet>
      <dgm:spPr/>
      <dgm:t>
        <a:bodyPr/>
        <a:lstStyle/>
        <a:p>
          <a:endParaRPr lang="en-US"/>
        </a:p>
      </dgm:t>
    </dgm:pt>
    <dgm:pt modelId="{ED5D2A09-D745-464C-96FC-C8692ED01CB0}" type="pres">
      <dgm:prSet presAssocID="{BAD2BDC5-F444-4FC7-B33B-BF0A6173A6D7}" presName="spNode" presStyleCnt="0"/>
      <dgm:spPr/>
    </dgm:pt>
    <dgm:pt modelId="{C921B9F7-F473-46E9-B6EC-71FAE3B76B2D}" type="pres">
      <dgm:prSet presAssocID="{5C80C2A4-C680-46CD-AFF3-85524E4ECE8F}" presName="sibTrans" presStyleLbl="sibTrans1D1" presStyleIdx="0" presStyleCnt="7"/>
      <dgm:spPr/>
      <dgm:t>
        <a:bodyPr/>
        <a:lstStyle/>
        <a:p>
          <a:endParaRPr lang="en-US"/>
        </a:p>
      </dgm:t>
    </dgm:pt>
    <dgm:pt modelId="{209144E7-6772-4D2E-90A2-35C6F11D41E8}" type="pres">
      <dgm:prSet presAssocID="{B41B642C-629B-4E76-8084-73B9F457F136}" presName="node" presStyleLbl="node1" presStyleIdx="1" presStyleCnt="7" custRadScaleRad="101379" custRadScaleInc="49534">
        <dgm:presLayoutVars>
          <dgm:bulletEnabled val="1"/>
        </dgm:presLayoutVars>
      </dgm:prSet>
      <dgm:spPr/>
      <dgm:t>
        <a:bodyPr/>
        <a:lstStyle/>
        <a:p>
          <a:endParaRPr lang="en-US"/>
        </a:p>
      </dgm:t>
    </dgm:pt>
    <dgm:pt modelId="{5810254A-3904-4B2D-B6CD-5B80B2FBD96B}" type="pres">
      <dgm:prSet presAssocID="{B41B642C-629B-4E76-8084-73B9F457F136}" presName="spNode" presStyleCnt="0"/>
      <dgm:spPr/>
    </dgm:pt>
    <dgm:pt modelId="{BFDA877D-0AB5-4EE7-8409-70FE5352E378}" type="pres">
      <dgm:prSet presAssocID="{67FCC2A5-5244-438A-A6E8-F938B332C17A}" presName="sibTrans" presStyleLbl="sibTrans1D1" presStyleIdx="1" presStyleCnt="7"/>
      <dgm:spPr/>
      <dgm:t>
        <a:bodyPr/>
        <a:lstStyle/>
        <a:p>
          <a:endParaRPr lang="en-US"/>
        </a:p>
      </dgm:t>
    </dgm:pt>
    <dgm:pt modelId="{56A47890-67B6-4D79-9DEA-7305258763EF}" type="pres">
      <dgm:prSet presAssocID="{5D62AA34-A83B-43D7-9E0F-17723C6A48FB}" presName="node" presStyleLbl="node1" presStyleIdx="2" presStyleCnt="7" custRadScaleRad="91729" custRadScaleInc="-52617">
        <dgm:presLayoutVars>
          <dgm:bulletEnabled val="1"/>
        </dgm:presLayoutVars>
      </dgm:prSet>
      <dgm:spPr/>
      <dgm:t>
        <a:bodyPr/>
        <a:lstStyle/>
        <a:p>
          <a:endParaRPr lang="en-US"/>
        </a:p>
      </dgm:t>
    </dgm:pt>
    <dgm:pt modelId="{2F55C77B-9076-4F55-93F0-141C9A78ED57}" type="pres">
      <dgm:prSet presAssocID="{5D62AA34-A83B-43D7-9E0F-17723C6A48FB}" presName="spNode" presStyleCnt="0"/>
      <dgm:spPr/>
    </dgm:pt>
    <dgm:pt modelId="{B004AA55-12AA-4CE5-BBD6-61AF461133D2}" type="pres">
      <dgm:prSet presAssocID="{72EDCE02-CC88-417A-8CC9-3058A4E9D2B7}" presName="sibTrans" presStyleLbl="sibTrans1D1" presStyleIdx="2" presStyleCnt="7"/>
      <dgm:spPr/>
      <dgm:t>
        <a:bodyPr/>
        <a:lstStyle/>
        <a:p>
          <a:endParaRPr lang="en-US"/>
        </a:p>
      </dgm:t>
    </dgm:pt>
    <dgm:pt modelId="{FE69D6A2-5A3C-4C7F-A4DC-4DB6D0BCE125}" type="pres">
      <dgm:prSet presAssocID="{87D0331A-DC01-4717-8994-0B0011A9E9B2}" presName="node" presStyleLbl="node1" presStyleIdx="3" presStyleCnt="7" custRadScaleRad="98001" custRadScaleInc="-43237">
        <dgm:presLayoutVars>
          <dgm:bulletEnabled val="1"/>
        </dgm:presLayoutVars>
      </dgm:prSet>
      <dgm:spPr/>
      <dgm:t>
        <a:bodyPr/>
        <a:lstStyle/>
        <a:p>
          <a:endParaRPr lang="en-US"/>
        </a:p>
      </dgm:t>
    </dgm:pt>
    <dgm:pt modelId="{CF98EAF7-CF7C-4B08-8DA4-D24A43941CB5}" type="pres">
      <dgm:prSet presAssocID="{87D0331A-DC01-4717-8994-0B0011A9E9B2}" presName="spNode" presStyleCnt="0"/>
      <dgm:spPr/>
    </dgm:pt>
    <dgm:pt modelId="{112296A6-44C6-4F6A-AD93-66511E28AFAE}" type="pres">
      <dgm:prSet presAssocID="{35E553B5-172F-4EA4-B574-1EBBC08F2A68}" presName="sibTrans" presStyleLbl="sibTrans1D1" presStyleIdx="3" presStyleCnt="7"/>
      <dgm:spPr/>
      <dgm:t>
        <a:bodyPr/>
        <a:lstStyle/>
        <a:p>
          <a:endParaRPr lang="en-US"/>
        </a:p>
      </dgm:t>
    </dgm:pt>
    <dgm:pt modelId="{F0AEF2B9-FF2B-4369-A6F4-ED56817258CE}" type="pres">
      <dgm:prSet presAssocID="{28A5F601-B7BA-4BFF-9CD1-8DE0797910A7}" presName="node" presStyleLbl="node1" presStyleIdx="4" presStyleCnt="7" custRadScaleRad="97563" custRadScaleInc="40928">
        <dgm:presLayoutVars>
          <dgm:bulletEnabled val="1"/>
        </dgm:presLayoutVars>
      </dgm:prSet>
      <dgm:spPr/>
      <dgm:t>
        <a:bodyPr/>
        <a:lstStyle/>
        <a:p>
          <a:endParaRPr lang="en-US"/>
        </a:p>
      </dgm:t>
    </dgm:pt>
    <dgm:pt modelId="{21466945-59E5-4BA3-B9ED-02D9DBDC0A61}" type="pres">
      <dgm:prSet presAssocID="{28A5F601-B7BA-4BFF-9CD1-8DE0797910A7}" presName="spNode" presStyleCnt="0"/>
      <dgm:spPr/>
    </dgm:pt>
    <dgm:pt modelId="{15C577D9-1AF7-4744-BBE6-247F138F7E18}" type="pres">
      <dgm:prSet presAssocID="{1A0F2929-643B-4320-B666-20A88D2D300D}" presName="sibTrans" presStyleLbl="sibTrans1D1" presStyleIdx="4" presStyleCnt="7"/>
      <dgm:spPr/>
      <dgm:t>
        <a:bodyPr/>
        <a:lstStyle/>
        <a:p>
          <a:endParaRPr lang="en-US"/>
        </a:p>
      </dgm:t>
    </dgm:pt>
    <dgm:pt modelId="{EC564F99-029A-4035-AEED-AD83D3328467}" type="pres">
      <dgm:prSet presAssocID="{1E69E4D2-5953-414C-9D06-F9611C8EF7E9}" presName="node" presStyleLbl="node1" presStyleIdx="5" presStyleCnt="7" custRadScaleRad="87488" custRadScaleInc="36963">
        <dgm:presLayoutVars>
          <dgm:bulletEnabled val="1"/>
        </dgm:presLayoutVars>
      </dgm:prSet>
      <dgm:spPr/>
      <dgm:t>
        <a:bodyPr/>
        <a:lstStyle/>
        <a:p>
          <a:endParaRPr lang="en-US"/>
        </a:p>
      </dgm:t>
    </dgm:pt>
    <dgm:pt modelId="{15601F57-4A3D-4BBA-B63C-1F984B294F0C}" type="pres">
      <dgm:prSet presAssocID="{1E69E4D2-5953-414C-9D06-F9611C8EF7E9}" presName="spNode" presStyleCnt="0"/>
      <dgm:spPr/>
    </dgm:pt>
    <dgm:pt modelId="{B4C8035F-3898-40B3-AC10-A10005415325}" type="pres">
      <dgm:prSet presAssocID="{AFA86271-8B69-43FE-B34F-2AA87E2F1158}" presName="sibTrans" presStyleLbl="sibTrans1D1" presStyleIdx="5" presStyleCnt="7"/>
      <dgm:spPr/>
      <dgm:t>
        <a:bodyPr/>
        <a:lstStyle/>
        <a:p>
          <a:endParaRPr lang="en-US"/>
        </a:p>
      </dgm:t>
    </dgm:pt>
    <dgm:pt modelId="{7058C741-A112-45F3-B809-EE3E219CC56F}" type="pres">
      <dgm:prSet presAssocID="{80464325-47D7-40CF-898B-0DD18EE8D7AB}" presName="node" presStyleLbl="node1" presStyleIdx="6" presStyleCnt="7" custRadScaleRad="97425" custRadScaleInc="-41622">
        <dgm:presLayoutVars>
          <dgm:bulletEnabled val="1"/>
        </dgm:presLayoutVars>
      </dgm:prSet>
      <dgm:spPr/>
      <dgm:t>
        <a:bodyPr/>
        <a:lstStyle/>
        <a:p>
          <a:endParaRPr lang="en-US"/>
        </a:p>
      </dgm:t>
    </dgm:pt>
    <dgm:pt modelId="{9B552674-0C80-4864-A521-0E43266A990F}" type="pres">
      <dgm:prSet presAssocID="{80464325-47D7-40CF-898B-0DD18EE8D7AB}" presName="spNode" presStyleCnt="0"/>
      <dgm:spPr/>
    </dgm:pt>
    <dgm:pt modelId="{C9FB7E49-C353-4200-A266-EEC87CDEE971}" type="pres">
      <dgm:prSet presAssocID="{2FFAE2D0-10E7-4207-8392-F2E9C4E98F20}" presName="sibTrans" presStyleLbl="sibTrans1D1" presStyleIdx="6" presStyleCnt="7"/>
      <dgm:spPr/>
      <dgm:t>
        <a:bodyPr/>
        <a:lstStyle/>
        <a:p>
          <a:endParaRPr lang="en-US"/>
        </a:p>
      </dgm:t>
    </dgm:pt>
  </dgm:ptLst>
  <dgm:cxnLst>
    <dgm:cxn modelId="{FD9B4662-5F32-4171-B8D5-FBD8B365A0E2}" type="presOf" srcId="{5D62AA34-A83B-43D7-9E0F-17723C6A48FB}" destId="{56A47890-67B6-4D79-9DEA-7305258763EF}" srcOrd="0" destOrd="0" presId="urn:microsoft.com/office/officeart/2005/8/layout/cycle5"/>
    <dgm:cxn modelId="{ABF64FA1-B7C5-4D8A-9E08-EC305F3B2E3C}" srcId="{9856D02A-4FD1-43DE-8D69-32F5713A0F65}" destId="{80464325-47D7-40CF-898B-0DD18EE8D7AB}" srcOrd="6" destOrd="0" parTransId="{F95D4B6E-ACEF-4182-9070-DF7B4CFBC33B}" sibTransId="{2FFAE2D0-10E7-4207-8392-F2E9C4E98F20}"/>
    <dgm:cxn modelId="{EDE3594F-6B7E-4360-85A9-9F18A3851AB7}" type="presOf" srcId="{1E69E4D2-5953-414C-9D06-F9611C8EF7E9}" destId="{EC564F99-029A-4035-AEED-AD83D3328467}" srcOrd="0" destOrd="0" presId="urn:microsoft.com/office/officeart/2005/8/layout/cycle5"/>
    <dgm:cxn modelId="{6FD98AC8-9F17-4B8D-93C1-2CBE1D5E2A8C}" type="presOf" srcId="{80464325-47D7-40CF-898B-0DD18EE8D7AB}" destId="{7058C741-A112-45F3-B809-EE3E219CC56F}" srcOrd="0" destOrd="0" presId="urn:microsoft.com/office/officeart/2005/8/layout/cycle5"/>
    <dgm:cxn modelId="{0C9975E0-D533-4E6A-9957-C4C4DD025A6A}" srcId="{9856D02A-4FD1-43DE-8D69-32F5713A0F65}" destId="{BAD2BDC5-F444-4FC7-B33B-BF0A6173A6D7}" srcOrd="0" destOrd="0" parTransId="{11006FAB-EE32-4FB3-8BC0-3B6131D9014B}" sibTransId="{5C80C2A4-C680-46CD-AFF3-85524E4ECE8F}"/>
    <dgm:cxn modelId="{65C15173-337D-43AB-A40D-64543A5A3134}" type="presOf" srcId="{AFA86271-8B69-43FE-B34F-2AA87E2F1158}" destId="{B4C8035F-3898-40B3-AC10-A10005415325}" srcOrd="0" destOrd="0" presId="urn:microsoft.com/office/officeart/2005/8/layout/cycle5"/>
    <dgm:cxn modelId="{91E2CA91-A6E1-4D8B-91E2-52B9C64DA10E}" srcId="{9856D02A-4FD1-43DE-8D69-32F5713A0F65}" destId="{1E69E4D2-5953-414C-9D06-F9611C8EF7E9}" srcOrd="5" destOrd="0" parTransId="{1124BA5B-2E9A-4005-8471-8E9DEBEEA457}" sibTransId="{AFA86271-8B69-43FE-B34F-2AA87E2F1158}"/>
    <dgm:cxn modelId="{DA39EDAB-513E-4D85-B5AE-43ED4C81C0B0}" type="presOf" srcId="{B41B642C-629B-4E76-8084-73B9F457F136}" destId="{209144E7-6772-4D2E-90A2-35C6F11D41E8}" srcOrd="0" destOrd="0" presId="urn:microsoft.com/office/officeart/2005/8/layout/cycle5"/>
    <dgm:cxn modelId="{363E8935-A673-4465-80B0-1E2E54DF5604}" type="presOf" srcId="{67FCC2A5-5244-438A-A6E8-F938B332C17A}" destId="{BFDA877D-0AB5-4EE7-8409-70FE5352E378}" srcOrd="0" destOrd="0" presId="urn:microsoft.com/office/officeart/2005/8/layout/cycle5"/>
    <dgm:cxn modelId="{C4492B11-52B0-496D-BEBF-015C037F19C1}" type="presOf" srcId="{2FFAE2D0-10E7-4207-8392-F2E9C4E98F20}" destId="{C9FB7E49-C353-4200-A266-EEC87CDEE971}" srcOrd="0" destOrd="0" presId="urn:microsoft.com/office/officeart/2005/8/layout/cycle5"/>
    <dgm:cxn modelId="{30DFA162-2E39-4512-9DB3-8E792C7665A1}" srcId="{9856D02A-4FD1-43DE-8D69-32F5713A0F65}" destId="{5D62AA34-A83B-43D7-9E0F-17723C6A48FB}" srcOrd="2" destOrd="0" parTransId="{CF82195C-8A87-4A4F-BEE3-145B21E9AD5B}" sibTransId="{72EDCE02-CC88-417A-8CC9-3058A4E9D2B7}"/>
    <dgm:cxn modelId="{F7417056-877D-4918-8249-5B9D9CF3E721}" srcId="{9856D02A-4FD1-43DE-8D69-32F5713A0F65}" destId="{28A5F601-B7BA-4BFF-9CD1-8DE0797910A7}" srcOrd="4" destOrd="0" parTransId="{96FB15E7-48F8-4DFE-A1FA-812066E7552C}" sibTransId="{1A0F2929-643B-4320-B666-20A88D2D300D}"/>
    <dgm:cxn modelId="{E3003057-C3B1-45BE-A786-89CAA4533735}" type="presOf" srcId="{1A0F2929-643B-4320-B666-20A88D2D300D}" destId="{15C577D9-1AF7-4744-BBE6-247F138F7E18}" srcOrd="0" destOrd="0" presId="urn:microsoft.com/office/officeart/2005/8/layout/cycle5"/>
    <dgm:cxn modelId="{9EDF024B-FDAC-4472-A7EF-652E245999E9}" srcId="{9856D02A-4FD1-43DE-8D69-32F5713A0F65}" destId="{B41B642C-629B-4E76-8084-73B9F457F136}" srcOrd="1" destOrd="0" parTransId="{ED886A7F-8E67-48CD-A8DD-DF6F3F4F0894}" sibTransId="{67FCC2A5-5244-438A-A6E8-F938B332C17A}"/>
    <dgm:cxn modelId="{BB8DCCB3-5723-4F82-A82C-2B6D73BEA0FF}" type="presOf" srcId="{35E553B5-172F-4EA4-B574-1EBBC08F2A68}" destId="{112296A6-44C6-4F6A-AD93-66511E28AFAE}" srcOrd="0" destOrd="0" presId="urn:microsoft.com/office/officeart/2005/8/layout/cycle5"/>
    <dgm:cxn modelId="{7FEE5B85-C3A1-412A-8B31-C3FCA1974123}" type="presOf" srcId="{87D0331A-DC01-4717-8994-0B0011A9E9B2}" destId="{FE69D6A2-5A3C-4C7F-A4DC-4DB6D0BCE125}" srcOrd="0" destOrd="0" presId="urn:microsoft.com/office/officeart/2005/8/layout/cycle5"/>
    <dgm:cxn modelId="{8DDFF53E-39E6-49B1-95D1-C92B15524BAA}" type="presOf" srcId="{5C80C2A4-C680-46CD-AFF3-85524E4ECE8F}" destId="{C921B9F7-F473-46E9-B6EC-71FAE3B76B2D}" srcOrd="0" destOrd="0" presId="urn:microsoft.com/office/officeart/2005/8/layout/cycle5"/>
    <dgm:cxn modelId="{B493E588-8E75-4AC0-92FB-2164256975F2}" type="presOf" srcId="{BAD2BDC5-F444-4FC7-B33B-BF0A6173A6D7}" destId="{4DDC2537-7835-4212-8FCF-D72FEF063FD1}" srcOrd="0" destOrd="0" presId="urn:microsoft.com/office/officeart/2005/8/layout/cycle5"/>
    <dgm:cxn modelId="{62920530-3DC1-45D1-A6FC-32E59676A73B}" srcId="{9856D02A-4FD1-43DE-8D69-32F5713A0F65}" destId="{87D0331A-DC01-4717-8994-0B0011A9E9B2}" srcOrd="3" destOrd="0" parTransId="{3823C4C4-373F-4DEC-BB2C-63C0A032B2CF}" sibTransId="{35E553B5-172F-4EA4-B574-1EBBC08F2A68}"/>
    <dgm:cxn modelId="{FB16CA2C-653E-43C3-9703-EE991BC27BE7}" type="presOf" srcId="{9856D02A-4FD1-43DE-8D69-32F5713A0F65}" destId="{4E37A12F-1693-40E3-9D08-7DBC53A49338}" srcOrd="0" destOrd="0" presId="urn:microsoft.com/office/officeart/2005/8/layout/cycle5"/>
    <dgm:cxn modelId="{09D15E3A-6CC0-495A-A758-05088B839538}" type="presOf" srcId="{28A5F601-B7BA-4BFF-9CD1-8DE0797910A7}" destId="{F0AEF2B9-FF2B-4369-A6F4-ED56817258CE}" srcOrd="0" destOrd="0" presId="urn:microsoft.com/office/officeart/2005/8/layout/cycle5"/>
    <dgm:cxn modelId="{D4901F41-8152-4DAE-B243-48A549FBAB0B}" type="presOf" srcId="{72EDCE02-CC88-417A-8CC9-3058A4E9D2B7}" destId="{B004AA55-12AA-4CE5-BBD6-61AF461133D2}" srcOrd="0" destOrd="0" presId="urn:microsoft.com/office/officeart/2005/8/layout/cycle5"/>
    <dgm:cxn modelId="{E9196EE6-CF67-4A28-BF0E-7B635F2EC36B}" type="presParOf" srcId="{4E37A12F-1693-40E3-9D08-7DBC53A49338}" destId="{4DDC2537-7835-4212-8FCF-D72FEF063FD1}" srcOrd="0" destOrd="0" presId="urn:microsoft.com/office/officeart/2005/8/layout/cycle5"/>
    <dgm:cxn modelId="{BD7865CB-768C-4787-B9E9-44460226CB26}" type="presParOf" srcId="{4E37A12F-1693-40E3-9D08-7DBC53A49338}" destId="{ED5D2A09-D745-464C-96FC-C8692ED01CB0}" srcOrd="1" destOrd="0" presId="urn:microsoft.com/office/officeart/2005/8/layout/cycle5"/>
    <dgm:cxn modelId="{49802C8A-4E2C-4627-9E2B-D556D3638845}" type="presParOf" srcId="{4E37A12F-1693-40E3-9D08-7DBC53A49338}" destId="{C921B9F7-F473-46E9-B6EC-71FAE3B76B2D}" srcOrd="2" destOrd="0" presId="urn:microsoft.com/office/officeart/2005/8/layout/cycle5"/>
    <dgm:cxn modelId="{8F01AEB6-54BB-4295-81E2-5BE76878634B}" type="presParOf" srcId="{4E37A12F-1693-40E3-9D08-7DBC53A49338}" destId="{209144E7-6772-4D2E-90A2-35C6F11D41E8}" srcOrd="3" destOrd="0" presId="urn:microsoft.com/office/officeart/2005/8/layout/cycle5"/>
    <dgm:cxn modelId="{95A2FB0B-3A00-4BA5-9A82-DA3368CA6750}" type="presParOf" srcId="{4E37A12F-1693-40E3-9D08-7DBC53A49338}" destId="{5810254A-3904-4B2D-B6CD-5B80B2FBD96B}" srcOrd="4" destOrd="0" presId="urn:microsoft.com/office/officeart/2005/8/layout/cycle5"/>
    <dgm:cxn modelId="{409AAEC4-D006-47ED-98DB-24DEB66F72B6}" type="presParOf" srcId="{4E37A12F-1693-40E3-9D08-7DBC53A49338}" destId="{BFDA877D-0AB5-4EE7-8409-70FE5352E378}" srcOrd="5" destOrd="0" presId="urn:microsoft.com/office/officeart/2005/8/layout/cycle5"/>
    <dgm:cxn modelId="{63159DDB-0EC7-410B-9880-1B26089CEB37}" type="presParOf" srcId="{4E37A12F-1693-40E3-9D08-7DBC53A49338}" destId="{56A47890-67B6-4D79-9DEA-7305258763EF}" srcOrd="6" destOrd="0" presId="urn:microsoft.com/office/officeart/2005/8/layout/cycle5"/>
    <dgm:cxn modelId="{930FC096-5C06-4784-AA2B-9B8A6FBF5523}" type="presParOf" srcId="{4E37A12F-1693-40E3-9D08-7DBC53A49338}" destId="{2F55C77B-9076-4F55-93F0-141C9A78ED57}" srcOrd="7" destOrd="0" presId="urn:microsoft.com/office/officeart/2005/8/layout/cycle5"/>
    <dgm:cxn modelId="{B22BB8D2-A1D3-42FF-BD82-103275EFB65D}" type="presParOf" srcId="{4E37A12F-1693-40E3-9D08-7DBC53A49338}" destId="{B004AA55-12AA-4CE5-BBD6-61AF461133D2}" srcOrd="8" destOrd="0" presId="urn:microsoft.com/office/officeart/2005/8/layout/cycle5"/>
    <dgm:cxn modelId="{D03A961A-EC93-43F2-A01E-98D07D652BAB}" type="presParOf" srcId="{4E37A12F-1693-40E3-9D08-7DBC53A49338}" destId="{FE69D6A2-5A3C-4C7F-A4DC-4DB6D0BCE125}" srcOrd="9" destOrd="0" presId="urn:microsoft.com/office/officeart/2005/8/layout/cycle5"/>
    <dgm:cxn modelId="{CD11001D-3953-471C-BE08-1E398BB5A4ED}" type="presParOf" srcId="{4E37A12F-1693-40E3-9D08-7DBC53A49338}" destId="{CF98EAF7-CF7C-4B08-8DA4-D24A43941CB5}" srcOrd="10" destOrd="0" presId="urn:microsoft.com/office/officeart/2005/8/layout/cycle5"/>
    <dgm:cxn modelId="{A7DE1317-48AC-4A32-8542-236CB365B1F9}" type="presParOf" srcId="{4E37A12F-1693-40E3-9D08-7DBC53A49338}" destId="{112296A6-44C6-4F6A-AD93-66511E28AFAE}" srcOrd="11" destOrd="0" presId="urn:microsoft.com/office/officeart/2005/8/layout/cycle5"/>
    <dgm:cxn modelId="{055E3F51-5CDF-4C50-8FAE-60858E142251}" type="presParOf" srcId="{4E37A12F-1693-40E3-9D08-7DBC53A49338}" destId="{F0AEF2B9-FF2B-4369-A6F4-ED56817258CE}" srcOrd="12" destOrd="0" presId="urn:microsoft.com/office/officeart/2005/8/layout/cycle5"/>
    <dgm:cxn modelId="{5CC968A0-EA84-4C92-889A-70FAA3BA41B4}" type="presParOf" srcId="{4E37A12F-1693-40E3-9D08-7DBC53A49338}" destId="{21466945-59E5-4BA3-B9ED-02D9DBDC0A61}" srcOrd="13" destOrd="0" presId="urn:microsoft.com/office/officeart/2005/8/layout/cycle5"/>
    <dgm:cxn modelId="{D342729E-83D0-47D0-802A-E7C48091F987}" type="presParOf" srcId="{4E37A12F-1693-40E3-9D08-7DBC53A49338}" destId="{15C577D9-1AF7-4744-BBE6-247F138F7E18}" srcOrd="14" destOrd="0" presId="urn:microsoft.com/office/officeart/2005/8/layout/cycle5"/>
    <dgm:cxn modelId="{398597AE-2F86-4461-91E4-0640A992E953}" type="presParOf" srcId="{4E37A12F-1693-40E3-9D08-7DBC53A49338}" destId="{EC564F99-029A-4035-AEED-AD83D3328467}" srcOrd="15" destOrd="0" presId="urn:microsoft.com/office/officeart/2005/8/layout/cycle5"/>
    <dgm:cxn modelId="{82028622-CC15-4C80-8160-6A7925973EDA}" type="presParOf" srcId="{4E37A12F-1693-40E3-9D08-7DBC53A49338}" destId="{15601F57-4A3D-4BBA-B63C-1F984B294F0C}" srcOrd="16" destOrd="0" presId="urn:microsoft.com/office/officeart/2005/8/layout/cycle5"/>
    <dgm:cxn modelId="{1C02FE48-7869-4547-82BB-10B3D22BC515}" type="presParOf" srcId="{4E37A12F-1693-40E3-9D08-7DBC53A49338}" destId="{B4C8035F-3898-40B3-AC10-A10005415325}" srcOrd="17" destOrd="0" presId="urn:microsoft.com/office/officeart/2005/8/layout/cycle5"/>
    <dgm:cxn modelId="{7EEE5573-40A4-4B57-B907-554DB1F18E23}" type="presParOf" srcId="{4E37A12F-1693-40E3-9D08-7DBC53A49338}" destId="{7058C741-A112-45F3-B809-EE3E219CC56F}" srcOrd="18" destOrd="0" presId="urn:microsoft.com/office/officeart/2005/8/layout/cycle5"/>
    <dgm:cxn modelId="{BB4A2910-3C37-4F51-9A3C-A9A6ABF48C26}" type="presParOf" srcId="{4E37A12F-1693-40E3-9D08-7DBC53A49338}" destId="{9B552674-0C80-4864-A521-0E43266A990F}" srcOrd="19" destOrd="0" presId="urn:microsoft.com/office/officeart/2005/8/layout/cycle5"/>
    <dgm:cxn modelId="{74147161-78F0-4454-AC98-C1841BAAC805}" type="presParOf" srcId="{4E37A12F-1693-40E3-9D08-7DBC53A49338}" destId="{C9FB7E49-C353-4200-A266-EEC87CDEE971}" srcOrd="20" destOrd="0" presId="urn:microsoft.com/office/officeart/2005/8/layout/cycle5"/>
  </dgm:cxnLst>
  <dgm:bg>
    <a:solidFill>
      <a:schemeClr val="accent3">
        <a:lumMod val="40000"/>
        <a:lumOff val="6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C2537-7835-4212-8FCF-D72FEF063FD1}">
      <dsp:nvSpPr>
        <dsp:cNvPr id="0" name=""/>
        <dsp:cNvSpPr/>
      </dsp:nvSpPr>
      <dsp:spPr>
        <a:xfrm>
          <a:off x="3965036" y="0"/>
          <a:ext cx="1232296" cy="80099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Completeness</a:t>
          </a:r>
          <a:endParaRPr lang="en-US" sz="1500" kern="1200" dirty="0"/>
        </a:p>
      </dsp:txBody>
      <dsp:txXfrm>
        <a:off x="4004137" y="39101"/>
        <a:ext cx="1154094" cy="722790"/>
      </dsp:txXfrm>
    </dsp:sp>
    <dsp:sp modelId="{C921B9F7-F473-46E9-B6EC-71FAE3B76B2D}">
      <dsp:nvSpPr>
        <dsp:cNvPr id="0" name=""/>
        <dsp:cNvSpPr/>
      </dsp:nvSpPr>
      <dsp:spPr>
        <a:xfrm>
          <a:off x="2345088" y="415846"/>
          <a:ext cx="4567503" cy="4567503"/>
        </a:xfrm>
        <a:custGeom>
          <a:avLst/>
          <a:gdLst/>
          <a:ahLst/>
          <a:cxnLst/>
          <a:rect l="0" t="0" r="0" b="0"/>
          <a:pathLst>
            <a:path>
              <a:moveTo>
                <a:pt x="3091878" y="147761"/>
              </a:moveTo>
              <a:arcTo wR="2283751" hR="2283751" stAng="17443413" swAng="1160445"/>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209144E7-6772-4D2E-90A2-35C6F11D41E8}">
      <dsp:nvSpPr>
        <dsp:cNvPr id="0" name=""/>
        <dsp:cNvSpPr/>
      </dsp:nvSpPr>
      <dsp:spPr>
        <a:xfrm>
          <a:off x="5959296" y="1123918"/>
          <a:ext cx="1232296" cy="80099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Clarity</a:t>
          </a:r>
          <a:endParaRPr lang="en-US" sz="1500" kern="1200" dirty="0"/>
        </a:p>
      </dsp:txBody>
      <dsp:txXfrm>
        <a:off x="5998397" y="1163019"/>
        <a:ext cx="1154094" cy="722790"/>
      </dsp:txXfrm>
    </dsp:sp>
    <dsp:sp modelId="{BFDA877D-0AB5-4EE7-8409-70FE5352E378}">
      <dsp:nvSpPr>
        <dsp:cNvPr id="0" name=""/>
        <dsp:cNvSpPr/>
      </dsp:nvSpPr>
      <dsp:spPr>
        <a:xfrm>
          <a:off x="2203208" y="-590027"/>
          <a:ext cx="4567503" cy="4567503"/>
        </a:xfrm>
        <a:custGeom>
          <a:avLst/>
          <a:gdLst/>
          <a:ahLst/>
          <a:cxnLst/>
          <a:rect l="0" t="0" r="0" b="0"/>
          <a:pathLst>
            <a:path>
              <a:moveTo>
                <a:pt x="4543147" y="2616392"/>
              </a:moveTo>
              <a:arcTo wR="2283751" hR="2283751" stAng="502515" swAng="463347"/>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6A47890-67B6-4D79-9DEA-7305258763EF}">
      <dsp:nvSpPr>
        <dsp:cNvPr id="0" name=""/>
        <dsp:cNvSpPr/>
      </dsp:nvSpPr>
      <dsp:spPr>
        <a:xfrm>
          <a:off x="6046018" y="2424522"/>
          <a:ext cx="1232296" cy="80099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Courtesy</a:t>
          </a:r>
          <a:endParaRPr lang="en-US" sz="1500" kern="1200" dirty="0"/>
        </a:p>
      </dsp:txBody>
      <dsp:txXfrm>
        <a:off x="6085119" y="2463623"/>
        <a:ext cx="1154094" cy="722790"/>
      </dsp:txXfrm>
    </dsp:sp>
    <dsp:sp modelId="{B004AA55-12AA-4CE5-BBD6-61AF461133D2}">
      <dsp:nvSpPr>
        <dsp:cNvPr id="0" name=""/>
        <dsp:cNvSpPr/>
      </dsp:nvSpPr>
      <dsp:spPr>
        <a:xfrm>
          <a:off x="2047606" y="646058"/>
          <a:ext cx="4567503" cy="4567503"/>
        </a:xfrm>
        <a:custGeom>
          <a:avLst/>
          <a:gdLst/>
          <a:ahLst/>
          <a:cxnLst/>
          <a:rect l="0" t="0" r="0" b="0"/>
          <a:pathLst>
            <a:path>
              <a:moveTo>
                <a:pt x="4514036" y="2775023"/>
              </a:moveTo>
              <a:arcTo wR="2283751" hR="2283751" stAng="745341" swAng="908915"/>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E69D6A2-5A3C-4C7F-A4DC-4DB6D0BCE125}">
      <dsp:nvSpPr>
        <dsp:cNvPr id="0" name=""/>
        <dsp:cNvSpPr/>
      </dsp:nvSpPr>
      <dsp:spPr>
        <a:xfrm>
          <a:off x="5178943" y="4158670"/>
          <a:ext cx="1232296" cy="80099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Consideration</a:t>
          </a:r>
          <a:endParaRPr lang="en-US" sz="1500" kern="1200" dirty="0"/>
        </a:p>
      </dsp:txBody>
      <dsp:txXfrm>
        <a:off x="5218044" y="4197771"/>
        <a:ext cx="1154094" cy="722790"/>
      </dsp:txXfrm>
    </dsp:sp>
    <dsp:sp modelId="{112296A6-44C6-4F6A-AD93-66511E28AFAE}">
      <dsp:nvSpPr>
        <dsp:cNvPr id="0" name=""/>
        <dsp:cNvSpPr/>
      </dsp:nvSpPr>
      <dsp:spPr>
        <a:xfrm>
          <a:off x="2307164" y="348560"/>
          <a:ext cx="4567503" cy="4567503"/>
        </a:xfrm>
        <a:custGeom>
          <a:avLst/>
          <a:gdLst/>
          <a:ahLst/>
          <a:cxnLst/>
          <a:rect l="0" t="0" r="0" b="0"/>
          <a:pathLst>
            <a:path>
              <a:moveTo>
                <a:pt x="2637940" y="4539870"/>
              </a:moveTo>
              <a:arcTo wR="2283751" hR="2283751" stAng="4864676" swAng="1100977"/>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0AEF2B9-FF2B-4369-A6F4-ED56817258CE}">
      <dsp:nvSpPr>
        <dsp:cNvPr id="0" name=""/>
        <dsp:cNvSpPr/>
      </dsp:nvSpPr>
      <dsp:spPr>
        <a:xfrm>
          <a:off x="2751145" y="4158660"/>
          <a:ext cx="1232296" cy="80099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Concreteness</a:t>
          </a:r>
          <a:endParaRPr lang="en-US" sz="1500" kern="1200" dirty="0"/>
        </a:p>
      </dsp:txBody>
      <dsp:txXfrm>
        <a:off x="2790246" y="4197761"/>
        <a:ext cx="1154094" cy="722790"/>
      </dsp:txXfrm>
    </dsp:sp>
    <dsp:sp modelId="{15C577D9-1AF7-4744-BBE6-247F138F7E18}">
      <dsp:nvSpPr>
        <dsp:cNvPr id="0" name=""/>
        <dsp:cNvSpPr/>
      </dsp:nvSpPr>
      <dsp:spPr>
        <a:xfrm>
          <a:off x="2669794" y="873622"/>
          <a:ext cx="4567503" cy="4567503"/>
        </a:xfrm>
        <a:custGeom>
          <a:avLst/>
          <a:gdLst/>
          <a:ahLst/>
          <a:cxnLst/>
          <a:rect l="0" t="0" r="0" b="0"/>
          <a:pathLst>
            <a:path>
              <a:moveTo>
                <a:pt x="160497" y="3124770"/>
              </a:moveTo>
              <a:arcTo wR="2283751" hR="2283751" stAng="9503492" swAng="799481"/>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C564F99-029A-4035-AEED-AD83D3328467}">
      <dsp:nvSpPr>
        <dsp:cNvPr id="0" name=""/>
        <dsp:cNvSpPr/>
      </dsp:nvSpPr>
      <dsp:spPr>
        <a:xfrm>
          <a:off x="1970768" y="2511230"/>
          <a:ext cx="1232296" cy="80099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correctness</a:t>
          </a:r>
          <a:endParaRPr lang="en-US" sz="1500" kern="1200" dirty="0"/>
        </a:p>
      </dsp:txBody>
      <dsp:txXfrm>
        <a:off x="2009869" y="2550331"/>
        <a:ext cx="1154094" cy="722790"/>
      </dsp:txXfrm>
    </dsp:sp>
    <dsp:sp modelId="{B4C8035F-3898-40B3-AC10-A10005415325}">
      <dsp:nvSpPr>
        <dsp:cNvPr id="0" name=""/>
        <dsp:cNvSpPr/>
      </dsp:nvSpPr>
      <dsp:spPr>
        <a:xfrm>
          <a:off x="2479074" y="-448942"/>
          <a:ext cx="4567503" cy="4567503"/>
        </a:xfrm>
        <a:custGeom>
          <a:avLst/>
          <a:gdLst/>
          <a:ahLst/>
          <a:cxnLst/>
          <a:rect l="0" t="0" r="0" b="0"/>
          <a:pathLst>
            <a:path>
              <a:moveTo>
                <a:pt x="70208" y="2845664"/>
              </a:moveTo>
              <a:arcTo wR="2283751" hR="2283751" stAng="9945372" swAng="539860"/>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058C741-A112-45F3-B809-EE3E219CC56F}">
      <dsp:nvSpPr>
        <dsp:cNvPr id="0" name=""/>
        <dsp:cNvSpPr/>
      </dsp:nvSpPr>
      <dsp:spPr>
        <a:xfrm>
          <a:off x="2057481" y="1123916"/>
          <a:ext cx="1232296" cy="80099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Conciseness</a:t>
          </a:r>
          <a:endParaRPr lang="en-US" sz="1500" kern="1200" dirty="0"/>
        </a:p>
      </dsp:txBody>
      <dsp:txXfrm>
        <a:off x="2096582" y="1163017"/>
        <a:ext cx="1154094" cy="722790"/>
      </dsp:txXfrm>
    </dsp:sp>
    <dsp:sp modelId="{C9FB7E49-C353-4200-A266-EEC87CDEE971}">
      <dsp:nvSpPr>
        <dsp:cNvPr id="0" name=""/>
        <dsp:cNvSpPr/>
      </dsp:nvSpPr>
      <dsp:spPr>
        <a:xfrm>
          <a:off x="2402050" y="365868"/>
          <a:ext cx="4567503" cy="4567503"/>
        </a:xfrm>
        <a:custGeom>
          <a:avLst/>
          <a:gdLst/>
          <a:ahLst/>
          <a:cxnLst/>
          <a:rect l="0" t="0" r="0" b="0"/>
          <a:pathLst>
            <a:path>
              <a:moveTo>
                <a:pt x="749381" y="592234"/>
              </a:moveTo>
              <a:arcTo wR="2283751" hR="2283751" stAng="13667335" swAng="1076580"/>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6/10/2025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3695097535"/>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9</a:t>
            </a:fld>
            <a:endParaRPr lang="en-US"/>
          </a:p>
        </p:txBody>
      </p:sp>
    </p:spTree>
    <p:extLst>
      <p:ext uri="{BB962C8B-B14F-4D97-AF65-F5344CB8AC3E}">
        <p14:creationId xmlns:p14="http://schemas.microsoft.com/office/powerpoint/2010/main" val="280893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608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algn="r"/>
            <a:fld id="{00000000-1234-1234-1234-123412341234}" type="slidenum">
              <a:rPr lang="en-US"/>
              <a:pPr algn="r"/>
              <a:t>73</a:t>
            </a:fld>
            <a:endParaRPr/>
          </a:p>
        </p:txBody>
      </p:sp>
    </p:spTree>
    <p:extLst>
      <p:ext uri="{BB962C8B-B14F-4D97-AF65-F5344CB8AC3E}">
        <p14:creationId xmlns:p14="http://schemas.microsoft.com/office/powerpoint/2010/main" val="392937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algn="r"/>
            <a:fld id="{00000000-1234-1234-1234-123412341234}" type="slidenum">
              <a:rPr lang="en-US" sz="1200">
                <a:latin typeface="Times New Roman"/>
                <a:ea typeface="Times New Roman"/>
                <a:cs typeface="Times New Roman"/>
                <a:sym typeface="Times New Roman"/>
              </a:rPr>
              <a:pPr algn="r"/>
              <a:t>74</a:t>
            </a:fld>
            <a:endParaRPr sz="1200">
              <a:latin typeface="Times New Roman"/>
              <a:ea typeface="Times New Roman"/>
              <a:cs typeface="Times New Roman"/>
              <a:sym typeface="Times New Roman"/>
            </a:endParaRPr>
          </a:p>
        </p:txBody>
      </p:sp>
      <p:sp>
        <p:nvSpPr>
          <p:cNvPr id="143" name="Google Shape;14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590422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730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algn="r"/>
            <a:fld id="{00000000-1234-1234-1234-123412341234}" type="slidenum">
              <a:rPr lang="en-US" sz="1200">
                <a:latin typeface="Times New Roman"/>
                <a:ea typeface="Times New Roman"/>
                <a:cs typeface="Times New Roman"/>
                <a:sym typeface="Times New Roman"/>
              </a:rPr>
              <a:pPr algn="r"/>
              <a:t>76</a:t>
            </a:fld>
            <a:endParaRPr sz="1200">
              <a:latin typeface="Times New Roman"/>
              <a:ea typeface="Times New Roman"/>
              <a:cs typeface="Times New Roman"/>
              <a:sym typeface="Times New Roman"/>
            </a:endParaRPr>
          </a:p>
        </p:txBody>
      </p:sp>
      <p:sp>
        <p:nvSpPr>
          <p:cNvPr id="291" name="Google Shape;29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 name="Google Shape;29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740694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algn="r"/>
            <a:fld id="{00000000-1234-1234-1234-123412341234}" type="slidenum">
              <a:rPr lang="en-US" sz="1200">
                <a:latin typeface="Times New Roman"/>
                <a:ea typeface="Times New Roman"/>
                <a:cs typeface="Times New Roman"/>
                <a:sym typeface="Times New Roman"/>
              </a:rPr>
              <a:pPr algn="r"/>
              <a:t>77</a:t>
            </a:fld>
            <a:endParaRPr sz="1200">
              <a:latin typeface="Times New Roman"/>
              <a:ea typeface="Times New Roman"/>
              <a:cs typeface="Times New Roman"/>
              <a:sym typeface="Times New Roman"/>
            </a:endParaRPr>
          </a:p>
        </p:txBody>
      </p:sp>
      <p:sp>
        <p:nvSpPr>
          <p:cNvPr id="352" name="Google Shape;35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Arial"/>
                <a:ea typeface="Arial"/>
                <a:cs typeface="Arial"/>
                <a:sym typeface="Arial"/>
              </a:rPr>
              <a:t>Overcoming</a:t>
            </a:r>
            <a:r>
              <a:rPr lang="en-US">
                <a:latin typeface="Arial"/>
                <a:ea typeface="Arial"/>
                <a:cs typeface="Arial"/>
                <a:sym typeface="Arial"/>
              </a:rPr>
              <a:t> </a:t>
            </a:r>
            <a:r>
              <a:rPr lang="en-US" b="1">
                <a:latin typeface="Arial"/>
                <a:ea typeface="Arial"/>
                <a:cs typeface="Arial"/>
                <a:sym typeface="Arial"/>
              </a:rPr>
              <a:t>Stage</a:t>
            </a:r>
            <a:r>
              <a:rPr lang="en-US">
                <a:latin typeface="Arial"/>
                <a:ea typeface="Arial"/>
                <a:cs typeface="Arial"/>
                <a:sym typeface="Arial"/>
              </a:rPr>
              <a:t> </a:t>
            </a:r>
            <a:r>
              <a:rPr lang="en-US" b="1">
                <a:latin typeface="Arial"/>
                <a:ea typeface="Arial"/>
                <a:cs typeface="Arial"/>
                <a:sym typeface="Arial"/>
              </a:rPr>
              <a:t>Fright </a:t>
            </a:r>
            <a:endParaRPr/>
          </a:p>
          <a:p>
            <a:pPr marL="0" lvl="0" indent="0" algn="l" rtl="0">
              <a:spcBef>
                <a:spcPts val="0"/>
              </a:spcBef>
              <a:spcAft>
                <a:spcPts val="0"/>
              </a:spcAft>
              <a:buNone/>
            </a:pPr>
            <a:r>
              <a:rPr lang="en-US">
                <a:latin typeface="Century Gothic"/>
                <a:ea typeface="Century Gothic"/>
                <a:cs typeface="Century Gothic"/>
                <a:sym typeface="Century Gothic"/>
              </a:rPr>
              <a:t>Butterflies.  The jitters.  A bad case of nerves.  Fear of speaking in public is called “stage fright” but it begins long before one gets to the stage.  For many it begins the minute they get the invitation to speak.  Some fear their audience, and the more you fear your audience, the more nervous you become.  Actually audiences are usually sympathetic to stage fright.  Even if they notice you are frightened they usually attempt to encourage a speaker.  Here are some tips to help you overcome fear:</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2920090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algn="r"/>
            <a:fld id="{00000000-1234-1234-1234-123412341234}" type="slidenum">
              <a:rPr lang="en-US" sz="1200">
                <a:latin typeface="Times New Roman"/>
                <a:ea typeface="Times New Roman"/>
                <a:cs typeface="Times New Roman"/>
                <a:sym typeface="Times New Roman"/>
              </a:rPr>
              <a:pPr algn="r"/>
              <a:t>78</a:t>
            </a:fld>
            <a:endParaRPr sz="1200">
              <a:latin typeface="Times New Roman"/>
              <a:ea typeface="Times New Roman"/>
              <a:cs typeface="Times New Roman"/>
              <a:sym typeface="Times New Roman"/>
            </a:endParaRPr>
          </a:p>
        </p:txBody>
      </p:sp>
      <p:sp>
        <p:nvSpPr>
          <p:cNvPr id="359" name="Google Shape;35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0" name="Google Shape;36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2065903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6819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10</a:t>
            </a:fld>
            <a:endParaRPr lang="en-US"/>
          </a:p>
        </p:txBody>
      </p:sp>
    </p:spTree>
    <p:extLst>
      <p:ext uri="{BB962C8B-B14F-4D97-AF65-F5344CB8AC3E}">
        <p14:creationId xmlns:p14="http://schemas.microsoft.com/office/powerpoint/2010/main" val="242570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19</a:t>
            </a:fld>
            <a:endParaRPr lang="en-US"/>
          </a:p>
        </p:txBody>
      </p:sp>
    </p:spTree>
    <p:extLst>
      <p:ext uri="{BB962C8B-B14F-4D97-AF65-F5344CB8AC3E}">
        <p14:creationId xmlns:p14="http://schemas.microsoft.com/office/powerpoint/2010/main" val="54837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trainer will give a word or sentence to one</a:t>
            </a:r>
            <a:r>
              <a:rPr lang="en-US" baseline="0" dirty="0" smtClean="0"/>
              <a:t> participants and 1 participant will pass on the same message to another…..Trainer will draw conclusion </a:t>
            </a:r>
          </a:p>
          <a:p>
            <a:r>
              <a:rPr lang="en-US" baseline="0" dirty="0" smtClean="0"/>
              <a:t>By explaining the techniques…..</a:t>
            </a:r>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31</a:t>
            </a:fld>
            <a:endParaRPr lang="en-US"/>
          </a:p>
        </p:txBody>
      </p:sp>
    </p:spTree>
    <p:extLst>
      <p:ext uri="{BB962C8B-B14F-4D97-AF65-F5344CB8AC3E}">
        <p14:creationId xmlns:p14="http://schemas.microsoft.com/office/powerpoint/2010/main" val="868620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fontAlgn="base"/>
            <a:r>
              <a:rPr lang="en-US" sz="1200" b="0" i="0" kern="1200" dirty="0" smtClean="0">
                <a:solidFill>
                  <a:schemeClr val="tx1"/>
                </a:solidFill>
                <a:latin typeface="+mn-lt"/>
                <a:ea typeface="+mn-ea"/>
                <a:cs typeface="+mn-cs"/>
              </a:rPr>
              <a:t>Group Size 20 – 200+</a:t>
            </a:r>
          </a:p>
          <a:p>
            <a:pPr fontAlgn="base"/>
            <a:r>
              <a:rPr lang="en-US" sz="1200" b="0" i="0" kern="1200" dirty="0" smtClean="0">
                <a:solidFill>
                  <a:schemeClr val="tx1"/>
                </a:solidFill>
                <a:latin typeface="+mn-lt"/>
                <a:ea typeface="+mn-ea"/>
                <a:cs typeface="+mn-cs"/>
              </a:rPr>
              <a:t>Age Range: middle school – adult</a:t>
            </a:r>
          </a:p>
          <a:p>
            <a:pPr fontAlgn="base"/>
            <a:r>
              <a:rPr lang="en-US" sz="1200" b="0" i="0" kern="1200" dirty="0" smtClean="0">
                <a:solidFill>
                  <a:schemeClr val="tx1"/>
                </a:solidFill>
                <a:latin typeface="+mn-lt"/>
                <a:ea typeface="+mn-ea"/>
                <a:cs typeface="+mn-cs"/>
              </a:rPr>
              <a:t>Intensity:  Mental=2, Physical=1</a:t>
            </a:r>
          </a:p>
          <a:p>
            <a:pPr fontAlgn="base"/>
            <a:r>
              <a:rPr lang="en-US" sz="1200" b="0" i="0" kern="1200" dirty="0" smtClean="0">
                <a:solidFill>
                  <a:schemeClr val="tx1"/>
                </a:solidFill>
                <a:latin typeface="+mn-lt"/>
                <a:ea typeface="+mn-ea"/>
                <a:cs typeface="+mn-cs"/>
              </a:rPr>
              <a:t>Time: 5-10 minutes</a:t>
            </a:r>
          </a:p>
          <a:p>
            <a:pPr fontAlgn="base"/>
            <a:r>
              <a:rPr lang="en-US" sz="1200" b="0" i="0" kern="1200" dirty="0" smtClean="0">
                <a:solidFill>
                  <a:schemeClr val="tx1"/>
                </a:solidFill>
                <a:latin typeface="+mn-lt"/>
                <a:ea typeface="+mn-ea"/>
                <a:cs typeface="+mn-cs"/>
              </a:rPr>
              <a:t>Space: Minimal</a:t>
            </a:r>
          </a:p>
          <a:p>
            <a:pPr fontAlgn="base"/>
            <a:r>
              <a:rPr lang="en-US" sz="1200" b="0" i="0" kern="1200" dirty="0" smtClean="0">
                <a:solidFill>
                  <a:schemeClr val="tx1"/>
                </a:solidFill>
                <a:latin typeface="+mn-lt"/>
                <a:ea typeface="+mn-ea"/>
                <a:cs typeface="+mn-cs"/>
              </a:rPr>
              <a:t>Set Up Time: 60 seconds</a:t>
            </a:r>
          </a:p>
          <a:p>
            <a:pPr fontAlgn="base"/>
            <a:r>
              <a:rPr lang="en-US" sz="1200" b="0" i="0" kern="1200" dirty="0" smtClean="0">
                <a:solidFill>
                  <a:schemeClr val="tx1"/>
                </a:solidFill>
                <a:latin typeface="+mn-lt"/>
                <a:ea typeface="+mn-ea"/>
                <a:cs typeface="+mn-cs"/>
              </a:rPr>
              <a:t>Props: 3” x 5” index cards - - one for each person</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Objective</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Pass the index cards around the circle, following the “right – left” directions of the “Mrs. Wright” story.</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Set Up / Preparation </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1. Supply each person with an index card.  Have each person right their name on the card. </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2. Have the group stand up and form a big circle.  If the group is really large (100+) you can have them form 2 (or more) smaller circles.  Actual numbers of people in each group is not important.</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3. Before starting the “Mrs. Wright” activity make sure everyone has only ONE card (this is very important).</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4. Inform everyone that you are about to read a story.  Tell the group that during the story, if they hear the word “right”, they are to pass the card they have in their hands to the Right.  If they hear the word “left” they are to pass the card they have in their hands to the Left.</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5. Do a “test run” with the group.  Tell the group: </a:t>
            </a:r>
            <a:r>
              <a:rPr lang="en-US" sz="1200" b="0" i="1" kern="1200" dirty="0" smtClean="0">
                <a:solidFill>
                  <a:schemeClr val="tx1"/>
                </a:solidFill>
                <a:latin typeface="+mn-lt"/>
                <a:ea typeface="+mn-ea"/>
                <a:cs typeface="+mn-cs"/>
              </a:rPr>
              <a:t>“I’d like to do a test run with you.  Ready?  Right (pause to let everyone pass their card to the Right).  Left (pause to let everyone pass their card to the Left).  Very good.  Everyone should now have the card they started out with (your name is on your card).  Now lets begin the story.”</a:t>
            </a: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6. This is where you start reading the “Mrs. Wright” story (see the story below).  Start off slow so people can get a chance to feel successful.  Then slowly speed up.</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7. If everyone does their job, they will end up with their card at the end of the story.</a:t>
            </a:r>
          </a:p>
          <a:p>
            <a:pPr fontAlgn="base"/>
            <a:r>
              <a:rPr lang="en-US" sz="1200" b="0" i="0" u="sng" kern="1200" dirty="0" smtClean="0">
                <a:solidFill>
                  <a:schemeClr val="tx1"/>
                </a:solidFill>
                <a:latin typeface="+mn-lt"/>
                <a:ea typeface="+mn-ea"/>
                <a:cs typeface="+mn-cs"/>
              </a:rPr>
              <a:t/>
            </a:r>
            <a:br>
              <a:rPr lang="en-US" sz="1200" b="0" i="0" u="sng"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u="sng" kern="1200" dirty="0" smtClean="0">
                <a:solidFill>
                  <a:schemeClr val="tx1"/>
                </a:solidFill>
                <a:latin typeface="+mn-lt"/>
                <a:ea typeface="+mn-ea"/>
                <a:cs typeface="+mn-cs"/>
              </a:rPr>
              <a:t>THE STORY:</a:t>
            </a:r>
            <a:r>
              <a:rPr lang="en-US" sz="1200" b="0" i="0" kern="1200" dirty="0" smtClean="0">
                <a:solidFill>
                  <a:schemeClr val="tx1"/>
                </a:solidFill>
                <a:latin typeface="+mn-lt"/>
                <a:ea typeface="+mn-ea"/>
                <a:cs typeface="+mn-cs"/>
              </a:rPr>
              <a:t>  “Once upon a time, Mrs. Wright took her three left handed children (Wendy Wright, Larry Wright, and Billy Wright) on a vacation.  They left on a Monday and planned to return just before the Thanksgiving holiday.  Billy Wright left school for the Wright vacation.  Wendy left a whole plate of leftovers for her cat to eat during the Wright vacation.  But Billy, who is the president of a local leftist organization, was the saddest of all.  He left behind all the addresses of friends that he wanted to write to while on vacation.  This mistake left Billy’s friends in the dark.  By the end of the week, all the Wrights wished they had never left.  They still had the weekend left, but Mrs. Wright decided that the right thing to do would be to return home right away.  They arrived back at their house, which is located to the left of Yankee Stadium, in time for Thanksgiving leftovers.”</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Rules</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See description above.</a:t>
            </a:r>
          </a:p>
          <a:p>
            <a:pPr fontAlgn="base"/>
            <a:r>
              <a:rPr lang="en-US" sz="1200" b="0" i="0" kern="1200" dirty="0" smtClean="0">
                <a:solidFill>
                  <a:schemeClr val="tx1"/>
                </a:solidFill>
                <a:latin typeface="+mn-lt"/>
                <a:ea typeface="+mn-ea"/>
                <a:cs typeface="+mn-cs"/>
              </a:rPr>
              <a:t> </a:t>
            </a:r>
          </a:p>
          <a:p>
            <a:pPr fontAlgn="base"/>
            <a:r>
              <a:rPr lang="en-US" sz="1200" b="0" i="0" kern="1200" dirty="0" smtClean="0">
                <a:solidFill>
                  <a:schemeClr val="tx1"/>
                </a:solidFill>
                <a:latin typeface="+mn-lt"/>
                <a:ea typeface="+mn-ea"/>
                <a:cs typeface="+mn-cs"/>
              </a:rPr>
              <a:t>Comments</a:t>
            </a:r>
          </a:p>
          <a:p>
            <a:pPr fontAlgn="base"/>
            <a:r>
              <a:rPr lang="en-US" sz="1200" b="0" i="0" kern="1200" dirty="0" smtClean="0">
                <a:solidFill>
                  <a:schemeClr val="tx1"/>
                </a:solidFill>
                <a:latin typeface="+mn-lt"/>
                <a:ea typeface="+mn-ea"/>
                <a:cs typeface="+mn-cs"/>
              </a:rPr>
              <a:t>People will quickly discover (experience) through this activity that everyone needs to pay attention.  If one person isn’t doing his or her job then it has a big effect on everyone else.</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Debriefing </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I like to use this activity to discuss the impact our individual efforts have on the whole.  For example, if one person (“Bob”) does his job well (listens to the directions and passes the cards in the correct directions) and another person (“Sally”) located 4 positions to Bob’s left doesn’t pay attention and doesn’t do her job well, this can effect the outcome for Bob (he may not end up with his card).  With groups I’ve worked with in the past, this activity has successfully opened the doors to great conversations about the importance of full commitment from those involved in a project.  </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Variations</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1. There is a great icebreaker activity I call “The Big Question” (found on this site) that involves index cards.  It is a great activity to lead right before the Mrs. Wright activity. </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2. If you work with young people, have them write a story of their own that works out like the “Mrs. Wright” story (it’s tricky!).</a:t>
            </a:r>
          </a:p>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32</a:t>
            </a:fld>
            <a:endParaRPr lang="en-US"/>
          </a:p>
        </p:txBody>
      </p:sp>
    </p:spTree>
    <p:extLst>
      <p:ext uri="{BB962C8B-B14F-4D97-AF65-F5344CB8AC3E}">
        <p14:creationId xmlns:p14="http://schemas.microsoft.com/office/powerpoint/2010/main" val="1506660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trainer will give a word or sentence to one</a:t>
            </a:r>
            <a:r>
              <a:rPr lang="en-US" baseline="0" dirty="0" smtClean="0"/>
              <a:t> participants and 1 participant will pass on the same message to another…..Trainer will draw conclusion </a:t>
            </a:r>
          </a:p>
          <a:p>
            <a:r>
              <a:rPr lang="en-US" baseline="0" dirty="0" smtClean="0"/>
              <a:t>By explaining the techniques…..</a:t>
            </a:r>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46</a:t>
            </a:fld>
            <a:endParaRPr lang="en-US"/>
          </a:p>
        </p:txBody>
      </p:sp>
    </p:spTree>
    <p:extLst>
      <p:ext uri="{BB962C8B-B14F-4D97-AF65-F5344CB8AC3E}">
        <p14:creationId xmlns:p14="http://schemas.microsoft.com/office/powerpoint/2010/main" val="199889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57</a:t>
            </a:fld>
            <a:endParaRPr lang="en-US"/>
          </a:p>
        </p:txBody>
      </p:sp>
    </p:spTree>
    <p:extLst>
      <p:ext uri="{BB962C8B-B14F-4D97-AF65-F5344CB8AC3E}">
        <p14:creationId xmlns:p14="http://schemas.microsoft.com/office/powerpoint/2010/main" val="3357657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58</a:t>
            </a:fld>
            <a:endParaRPr lang="en-US"/>
          </a:p>
        </p:txBody>
      </p:sp>
    </p:spTree>
    <p:extLst>
      <p:ext uri="{BB962C8B-B14F-4D97-AF65-F5344CB8AC3E}">
        <p14:creationId xmlns:p14="http://schemas.microsoft.com/office/powerpoint/2010/main" val="274443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will remember 1 object which we are using in the office and all the participants will try to find the answer.</a:t>
            </a:r>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69</a:t>
            </a:fld>
            <a:endParaRPr lang="en-US"/>
          </a:p>
        </p:txBody>
      </p:sp>
    </p:spTree>
    <p:extLst>
      <p:ext uri="{BB962C8B-B14F-4D97-AF65-F5344CB8AC3E}">
        <p14:creationId xmlns:p14="http://schemas.microsoft.com/office/powerpoint/2010/main" val="227903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extLst/>
          </a:lstStyle>
          <a:p>
            <a:pPr algn="ctr"/>
            <a:fld id="{047E157E-8DCB-4F70-A0AF-5EB586A91DD4}" type="datetime1">
              <a:rPr lang="en-US" smtClean="0">
                <a:solidFill>
                  <a:srgbClr val="FFFFFF"/>
                </a:solidFill>
              </a:rPr>
              <a:pPr algn="ctr"/>
              <a:t>6/10/2025</a:t>
            </a:fld>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extLst/>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a:defRPr cap="all" baseline="0"/>
            </a:lvl1pPr>
            <a:extLst/>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2AFAC8-EB80-48AF-B189-0485DADE1ECB}"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48F206-664F-4453-977E-5AB3D39C850D}" type="slidenum">
              <a:rPr lang="en-US" smtClean="0"/>
              <a:t>‹#›</a:t>
            </a:fld>
            <a:endParaRPr lang="en-US"/>
          </a:p>
        </p:txBody>
      </p:sp>
    </p:spTree>
    <p:extLst>
      <p:ext uri="{BB962C8B-B14F-4D97-AF65-F5344CB8AC3E}">
        <p14:creationId xmlns:p14="http://schemas.microsoft.com/office/powerpoint/2010/main" val="2728437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72128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939638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0273124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7786471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9617058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8719687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762202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995454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95669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158371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128824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725835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48321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634909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610301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25712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dirty="0"/>
          </a:p>
        </p:txBody>
      </p:sp>
      <p:sp>
        <p:nvSpPr>
          <p:cNvPr id="3" name="Rectangle 2"/>
          <p:cNvSpPr>
            <a:spLocks noGrp="1"/>
          </p:cNvSpPr>
          <p:nvPr>
            <p:ph type="dt" sz="half" idx="10"/>
          </p:nvPr>
        </p:nvSpPr>
        <p:spPr/>
        <p:txBody>
          <a:bodyPr/>
          <a:lstStyle/>
          <a:p>
            <a:fld id="{E4606EA6-EFEA-4C30-9264-4F9291A5780D}" type="datetime1">
              <a:rPr lang="en-US" smtClean="0"/>
              <a:pPr/>
              <a:t>6/10/2025</a:t>
            </a:fld>
            <a:endParaRPr lang="en-US"/>
          </a:p>
        </p:txBody>
      </p:sp>
      <p:sp>
        <p:nvSpPr>
          <p:cNvPr id="4" name="Rectangle 3"/>
          <p:cNvSpPr>
            <a:spLocks noGrp="1"/>
          </p:cNvSpPr>
          <p:nvPr>
            <p:ph type="ftr" sz="quarter" idx="11"/>
          </p:nvPr>
        </p:nvSpPr>
        <p:spPr/>
        <p:txBody>
          <a:bodyPr/>
          <a:lstStyle/>
          <a:p>
            <a:endParaRPr lang="en-US"/>
          </a:p>
        </p:txBody>
      </p:sp>
      <p:sp>
        <p:nvSpPr>
          <p:cNvPr id="5" name="Rectangle 4"/>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7" name="Rectangle 6"/>
          <p:cNvSpPr>
            <a:spLocks noGrp="1"/>
          </p:cNvSpPr>
          <p:nvPr>
            <p:ph sz="quarter" idx="13"/>
          </p:nvPr>
        </p:nvSpPr>
        <p:spPr>
          <a:xfrm>
            <a:off x="609600" y="1352550"/>
            <a:ext cx="8153400" cy="3276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72975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983300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9545958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1320052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90249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874004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53844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956444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549747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307819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extLst/>
          </a:lstStyle>
          <a:p>
            <a:r>
              <a:rPr lang="en-US" dirty="0" smtClean="0"/>
              <a:t>Click to edit master title style</a:t>
            </a:r>
            <a:endParaRPr lang="en-US" dirty="0"/>
          </a:p>
        </p:txBody>
      </p:sp>
      <p:sp>
        <p:nvSpPr>
          <p:cNvPr id="12" name="Date Placeholder 11"/>
          <p:cNvSpPr>
            <a:spLocks noGrp="1"/>
          </p:cNvSpPr>
          <p:nvPr>
            <p:ph type="dt" sz="half" idx="10"/>
          </p:nvPr>
        </p:nvSpPr>
        <p:spPr/>
        <p:txBody>
          <a:bodyPr/>
          <a:lstStyle/>
          <a:p>
            <a:fld id="{6FCF9F07-3BC7-4570-B054-79111B0A380C}" type="datetime1">
              <a:rPr lang="en-US" smtClean="0"/>
              <a:pPr/>
              <a:t>6/10/2025</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extLst/>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5806601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976957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7293285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53149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079640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8232676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5373050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4319625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6173326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704758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Content Placeholder 8"/>
          <p:cNvSpPr>
            <a:spLocks noGrp="1"/>
          </p:cNvSpPr>
          <p:nvPr>
            <p:ph sz="quarter" idx="13"/>
          </p:nvPr>
        </p:nvSpPr>
        <p:spPr>
          <a:xfrm>
            <a:off x="609600" y="1352551"/>
            <a:ext cx="3886200" cy="32686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p>
            <a:fld id="{E4606EA6-EFEA-4C30-9264-4F9291A5780D}" type="datetime1">
              <a:rPr lang="en-US" smtClean="0"/>
              <a:pPr/>
              <a:t>6/10/2025</a:t>
            </a:fld>
            <a:endParaRPr lang="en-US"/>
          </a:p>
        </p:txBody>
      </p:sp>
      <p:sp>
        <p:nvSpPr>
          <p:cNvPr id="10" name="Slide Number Placeholder 9"/>
          <p:cNvSpPr>
            <a:spLocks noGrp="1"/>
          </p:cNvSpPr>
          <p:nvPr>
            <p:ph type="sldNum" sz="quarter" idx="16"/>
          </p:nvPr>
        </p:nvSpPr>
        <p:spPr/>
        <p:txBody>
          <a:bodyPr rtlCol="0"/>
          <a:lstStyle/>
          <a:p>
            <a:pPr algn="ctr"/>
            <a:fld id="{8F82E0A0-C266-4798-8C8F-B9F91E9DA37E}" type="slidenum">
              <a:rPr lang="en-US" sz="1400"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8114562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9926778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16775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134190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9959656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8560740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7163836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970537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2795820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064205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a:defRPr/>
            </a:lvl1pPr>
            <a:extLst/>
          </a:lstStyle>
          <a:p>
            <a:r>
              <a:rPr lang="en-US" smtClean="0"/>
              <a:t>Click to edit Master title style</a:t>
            </a:r>
            <a:endParaRPr lang="en-US" dirty="0"/>
          </a:p>
        </p:txBody>
      </p:sp>
      <p:sp>
        <p:nvSpPr>
          <p:cNvPr id="11" name="Content Placeholder 10"/>
          <p:cNvSpPr>
            <a:spLocks noGrp="1"/>
          </p:cNvSpPr>
          <p:nvPr>
            <p:ph sz="quarter" idx="13"/>
          </p:nvPr>
        </p:nvSpPr>
        <p:spPr>
          <a:xfrm>
            <a:off x="609600" y="1919818"/>
            <a:ext cx="3886200" cy="2628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p>
            <a:fld id="{E4606EA6-EFEA-4C30-9264-4F9291A5780D}" type="datetime1">
              <a:rPr lang="en-US" smtClean="0"/>
              <a:pPr/>
              <a:t>6/10/2025</a:t>
            </a:fld>
            <a:endParaRPr lang="en-US"/>
          </a:p>
        </p:txBody>
      </p:sp>
      <p:sp>
        <p:nvSpPr>
          <p:cNvPr id="12" name="Slide Number Placeholder 11"/>
          <p:cNvSpPr>
            <a:spLocks noGrp="1"/>
          </p:cNvSpPr>
          <p:nvPr>
            <p:ph type="sldNum" sz="quarter" idx="16"/>
          </p:nvPr>
        </p:nvSpPr>
        <p:spPr/>
        <p:txBody>
          <a:bodyPr rtlCol="0"/>
          <a:lstStyle/>
          <a:p>
            <a:pPr algn="ctr"/>
            <a:fld id="{8F82E0A0-C266-4798-8C8F-B9F91E9DA37E}" type="slidenum">
              <a:rPr lang="en-US" sz="1400"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6326473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0014652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5544168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9554625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6183235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4417382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0858771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4517153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0214677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603424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6/10/2025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1653939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793213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4542617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8675849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2292051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3599476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907378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4725193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7835361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47044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6/10/2025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5364106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7115732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094738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8985354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6248677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7116772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9737800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1846322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0918948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07596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a:buNone/>
              <a:defRPr sz="4200" b="0"/>
            </a:lvl1pPr>
            <a:extLst/>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F49A8198-4617-485E-9585-4840B69DBBA6}" type="datetime1">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9" name="Content Placeholder 8"/>
          <p:cNvSpPr>
            <a:spLocks noGrp="1"/>
          </p:cNvSpPr>
          <p:nvPr>
            <p:ph sz="quarter" idx="13"/>
          </p:nvPr>
        </p:nvSpPr>
        <p:spPr>
          <a:xfrm>
            <a:off x="2362200" y="1428750"/>
            <a:ext cx="6400800" cy="320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4265142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7935037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418384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225008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9585435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450825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70810788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542183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7117796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561846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extLst/>
          </a:lstStyle>
          <a:p>
            <a:r>
              <a:rPr lang="en-US" smtClean="0"/>
              <a:t>Click icon to add picture</a:t>
            </a:r>
            <a:endParaRPr lang="en-US"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smtClean="0"/>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smtClean="0"/>
              <a:t>Click to edit Master title style</a:t>
            </a:r>
            <a:endParaRPr lang="en-US" dirty="0"/>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Date Placeholder 11"/>
          <p:cNvSpPr>
            <a:spLocks noGrp="1"/>
          </p:cNvSpPr>
          <p:nvPr>
            <p:ph type="dt" sz="half" idx="10"/>
          </p:nvPr>
        </p:nvSpPr>
        <p:spPr>
          <a:xfrm>
            <a:off x="6248400" y="4686300"/>
            <a:ext cx="2667000" cy="273844"/>
          </a:xfrm>
        </p:spPr>
        <p:txBody>
          <a:bodyPr rtlCol="0"/>
          <a:lstStyle/>
          <a:p>
            <a:fld id="{E4606EA6-EFEA-4C30-9264-4F9291A5780D}" type="datetime1">
              <a:rPr lang="en-US" smtClean="0"/>
              <a:pPr/>
              <a:t>6/10/2025</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extLst/>
          </a:lstStyle>
          <a:p>
            <a:pPr algn="ctr"/>
            <a:fld id="{8F82E0A0-C266-4798-8C8F-B9F91E9DA37E}" type="slidenum">
              <a:rPr lang="en-US" sz="2800" b="1" smtClean="0">
                <a:solidFill>
                  <a:srgbClr val="FFFFFF"/>
                </a:solidFill>
              </a:rPr>
              <a:pPr algn="ctr"/>
              <a:t>‹#›</a:t>
            </a:fld>
            <a:endParaRPr lang="en-US" sz="2800" dirty="0"/>
          </a:p>
        </p:txBody>
      </p:sp>
      <p:sp>
        <p:nvSpPr>
          <p:cNvPr id="14" name="Footer Placeholder 13"/>
          <p:cNvSpPr>
            <a:spLocks noGrp="1"/>
          </p:cNvSpPr>
          <p:nvPr>
            <p:ph type="ftr" sz="quarter" idx="12"/>
          </p:nvPr>
        </p:nvSpPr>
        <p:spPr>
          <a:xfrm>
            <a:off x="1600200" y="4686155"/>
            <a:ext cx="4572000" cy="273844"/>
          </a:xfrm>
        </p:spPr>
        <p:txBody>
          <a:bodyPr rtlCol="0"/>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474795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371789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5380275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7457419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42159944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7038350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560616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0692153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2032697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22794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8.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9.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extLst/>
          </a:lstStyle>
          <a:p>
            <a:fld id="{E4606EA6-EFEA-4C30-9264-4F9291A5780D}" type="datetime1">
              <a:rPr lang="en-US" smtClean="0"/>
              <a:pPr/>
              <a:t>6/10/2025</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extLst/>
          </a:lstStyle>
          <a:p>
            <a:pPr algn="r"/>
            <a:endParaRPr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extLst/>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txStyles>
    <p:titleStyle>
      <a:lvl1pPr algn="l" rtl="0" eaLnBrk="1" latinLnBrk="0" hangingPunct="1">
        <a:spcBef>
          <a:spcPct val="0"/>
        </a:spcBef>
        <a:buNone/>
        <a:defRP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203639116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2822406369"/>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549406961"/>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1933425246"/>
      </p:ext>
    </p:extLst>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2703237406"/>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736462643"/>
      </p:ext>
    </p:extLst>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762501252"/>
      </p:ext>
    </p:extLst>
  </p:cSld>
  <p:clrMap bg1="lt1" tx1="dk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230560151"/>
      </p:ext>
    </p:extLst>
  </p:cSld>
  <p:clrMap bg1="lt1" tx1="dk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twitter.com/intent/tweet?url=https://blog.12min.com/your-body-language-shapes-who-you-are-summary/&amp;text=Don%E2%80%99t%20fake%20it%20till%20you%20make%20it.%20Fake%20it%20till%20you%20become%20it...Do%20it%20enough%20until%20you%20actually%20become%20it%20and%20internalize%20it.&amp;via=get12min&amp;related=get12mi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7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7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87.xml"/></Relationships>
</file>

<file path=ppt/slides/_rels/slide7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 EFFECTIVE </a:t>
            </a:r>
            <a:r>
              <a:rPr lang="en-US" i="1" dirty="0" smtClean="0"/>
              <a:t>COMMUNICATION SKILLS</a:t>
            </a:r>
            <a:endParaRPr lang="en-US" i="1" dirty="0"/>
          </a:p>
        </p:txBody>
      </p:sp>
      <p:pic>
        <p:nvPicPr>
          <p:cNvPr id="6" name="Picture 5" descr="https://coachingur3ps.files.wordpress.com/2012/09/communicate_effectively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1543051"/>
            <a:ext cx="6019800" cy="2514600"/>
          </a:xfrm>
          <a:prstGeom prst="rect">
            <a:avLst/>
          </a:prstGeom>
          <a:noFill/>
          <a:ln>
            <a:noFill/>
          </a:ln>
        </p:spPr>
      </p:pic>
    </p:spTree>
    <p:extLst>
      <p:ext uri="{BB962C8B-B14F-4D97-AF65-F5344CB8AC3E}">
        <p14:creationId xmlns:p14="http://schemas.microsoft.com/office/powerpoint/2010/main" val="23526559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708422"/>
          </a:xfrm>
        </p:spPr>
        <p:style>
          <a:lnRef idx="1">
            <a:schemeClr val="dk1"/>
          </a:lnRef>
          <a:fillRef idx="2">
            <a:schemeClr val="dk1"/>
          </a:fillRef>
          <a:effectRef idx="1">
            <a:schemeClr val="dk1"/>
          </a:effectRef>
          <a:fontRef idx="minor">
            <a:schemeClr val="dk1"/>
          </a:fontRef>
        </p:style>
        <p:txBody>
          <a:bodyPr>
            <a:normAutofit fontScale="90000"/>
          </a:bodyPr>
          <a:lstStyle/>
          <a:p>
            <a:pPr algn="ctr"/>
            <a:r>
              <a:rPr lang="en-US" dirty="0" smtClean="0"/>
              <a:t>Albert Mehrabians model</a:t>
            </a:r>
            <a:endParaRPr lang="en-US" dirty="0"/>
          </a:p>
        </p:txBody>
      </p:sp>
      <p:pic>
        <p:nvPicPr>
          <p:cNvPr id="4098" name="Picture 2" descr="https://dineshsiddaiah.files.wordpress.com/2014/07/commpiech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756" y="1581150"/>
            <a:ext cx="6867525" cy="3299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2207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liqueypizza.files.wordpress.com/2012/04/bodylanguagejuliusfa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571500"/>
            <a:ext cx="3429000" cy="411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326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ecx.images-amazon.com/images/I/51nNlAqVp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685800"/>
            <a:ext cx="31051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3081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www.azquotes.com/picture-quotes/quote-our-bodies-change-our-minds-and-our-minds-can-change-our-behavior-and-our-behavior-can-amy-cuddy-70-84-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57350"/>
            <a:ext cx="809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383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600" y="1581150"/>
            <a:ext cx="4572000" cy="1754326"/>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dirty="0">
                <a:solidFill>
                  <a:srgbClr val="181818"/>
                </a:solidFill>
                <a:latin typeface="Merriweather"/>
              </a:rPr>
              <a:t>Your body doesn't know how to lie. Unconsciously, it telegraphs your thoughts as you fold your arms, cross your legs, stand, walk, move your eyes and mouth. The new science of kinesics deals with these physical signals that we all send out.</a:t>
            </a:r>
            <a:endParaRPr lang="en-IN" dirty="0"/>
          </a:p>
        </p:txBody>
      </p:sp>
    </p:spTree>
    <p:extLst>
      <p:ext uri="{BB962C8B-B14F-4D97-AF65-F5344CB8AC3E}">
        <p14:creationId xmlns:p14="http://schemas.microsoft.com/office/powerpoint/2010/main" val="972593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1833086"/>
            <a:ext cx="4572000" cy="147732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dirty="0">
                <a:solidFill>
                  <a:srgbClr val="333333"/>
                </a:solidFill>
                <a:latin typeface="lato"/>
              </a:rPr>
              <a:t>1</a:t>
            </a:r>
            <a:r>
              <a:rPr lang="en-US" dirty="0" smtClean="0">
                <a:solidFill>
                  <a:srgbClr val="333333"/>
                </a:solidFill>
                <a:latin typeface="lato"/>
              </a:rPr>
              <a:t>. Body </a:t>
            </a:r>
            <a:r>
              <a:rPr lang="en-US" dirty="0">
                <a:solidFill>
                  <a:srgbClr val="333333"/>
                </a:solidFill>
                <a:latin typeface="lato"/>
              </a:rPr>
              <a:t>Language Speaks Volumes About You</a:t>
            </a:r>
            <a:r>
              <a:rPr lang="en-US" dirty="0"/>
              <a:t/>
            </a:r>
            <a:br>
              <a:rPr lang="en-US" dirty="0"/>
            </a:br>
            <a:r>
              <a:rPr lang="en-US" dirty="0">
                <a:solidFill>
                  <a:srgbClr val="333333"/>
                </a:solidFill>
                <a:latin typeface="lato"/>
              </a:rPr>
              <a:t>2. </a:t>
            </a:r>
            <a:r>
              <a:rPr lang="en-US" dirty="0" smtClean="0">
                <a:solidFill>
                  <a:srgbClr val="333333"/>
                </a:solidFill>
                <a:latin typeface="lato"/>
              </a:rPr>
              <a:t>Testosterone </a:t>
            </a:r>
            <a:r>
              <a:rPr lang="en-US" dirty="0">
                <a:solidFill>
                  <a:srgbClr val="333333"/>
                </a:solidFill>
                <a:latin typeface="lato"/>
              </a:rPr>
              <a:t>and Cortisol Affect Your Confidence</a:t>
            </a:r>
            <a:r>
              <a:rPr lang="en-US" dirty="0"/>
              <a:t/>
            </a:r>
            <a:br>
              <a:rPr lang="en-US" dirty="0"/>
            </a:br>
            <a:r>
              <a:rPr lang="en-US" dirty="0">
                <a:solidFill>
                  <a:srgbClr val="333333"/>
                </a:solidFill>
                <a:latin typeface="lato"/>
              </a:rPr>
              <a:t>3. </a:t>
            </a:r>
            <a:r>
              <a:rPr lang="en-US" dirty="0" smtClean="0">
                <a:solidFill>
                  <a:srgbClr val="333333"/>
                </a:solidFill>
                <a:latin typeface="lato"/>
              </a:rPr>
              <a:t>Power </a:t>
            </a:r>
            <a:r>
              <a:rPr lang="en-US" dirty="0">
                <a:solidFill>
                  <a:srgbClr val="333333"/>
                </a:solidFill>
                <a:latin typeface="lato"/>
              </a:rPr>
              <a:t>Posing May Change Your Life</a:t>
            </a:r>
            <a:endParaRPr lang="en-IN" dirty="0"/>
          </a:p>
        </p:txBody>
      </p:sp>
    </p:spTree>
    <p:extLst>
      <p:ext uri="{BB962C8B-B14F-4D97-AF65-F5344CB8AC3E}">
        <p14:creationId xmlns:p14="http://schemas.microsoft.com/office/powerpoint/2010/main" val="2845892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200150"/>
            <a:ext cx="5638800"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000000"/>
                </a:solidFill>
                <a:latin typeface="helvetica neue"/>
                <a:hlinkClick r:id="rId2"/>
              </a:rPr>
              <a:t>Don’t fake it till you make it. Fake it till you become it...Do it enough until you actually become it and internalize it.</a:t>
            </a:r>
            <a:endParaRPr lang="en-IN" sz="2800" dirty="0"/>
          </a:p>
        </p:txBody>
      </p:sp>
    </p:spTree>
    <p:extLst>
      <p:ext uri="{BB962C8B-B14F-4D97-AF65-F5344CB8AC3E}">
        <p14:creationId xmlns:p14="http://schemas.microsoft.com/office/powerpoint/2010/main" val="35077354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117475"/>
            <a:ext cx="8153400" cy="854075"/>
          </a:xfrm>
        </p:spPr>
        <p:txBody>
          <a:bodyPr>
            <a:noAutofit/>
          </a:bodyPr>
          <a:lstStyle/>
          <a:p>
            <a:r>
              <a:rPr lang="en-US" sz="3200" dirty="0" smtClean="0"/>
              <a:t/>
            </a:r>
            <a:br>
              <a:rPr lang="en-US" sz="3200" dirty="0" smtClean="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endParaRPr lang="en-IN" sz="3200" dirty="0"/>
          </a:p>
        </p:txBody>
      </p:sp>
      <p:sp>
        <p:nvSpPr>
          <p:cNvPr id="5" name="Rectangle 4"/>
          <p:cNvSpPr/>
          <p:nvPr/>
        </p:nvSpPr>
        <p:spPr>
          <a:xfrm>
            <a:off x="990600" y="1657350"/>
            <a:ext cx="754380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3200" dirty="0"/>
              <a:t>Nonverbal communication can play five roles:</a:t>
            </a:r>
            <a:br>
              <a:rPr lang="en-US" sz="3200" dirty="0"/>
            </a:br>
            <a:endParaRPr lang="en-IN" sz="3200" dirty="0"/>
          </a:p>
        </p:txBody>
      </p:sp>
    </p:spTree>
    <p:extLst>
      <p:ext uri="{BB962C8B-B14F-4D97-AF65-F5344CB8AC3E}">
        <p14:creationId xmlns:p14="http://schemas.microsoft.com/office/powerpoint/2010/main" val="2511363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 y="1600200"/>
            <a:ext cx="3276600" cy="12001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POSTURES</a:t>
            </a:r>
            <a:endParaRPr lang="en-US" sz="3200" dirty="0"/>
          </a:p>
        </p:txBody>
      </p:sp>
      <p:sp>
        <p:nvSpPr>
          <p:cNvPr id="6" name="Oval 5"/>
          <p:cNvSpPr/>
          <p:nvPr/>
        </p:nvSpPr>
        <p:spPr>
          <a:xfrm>
            <a:off x="3048000" y="2686050"/>
            <a:ext cx="3276600" cy="12001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EYE CONTACTS </a:t>
            </a:r>
            <a:endParaRPr lang="en-US" sz="3200" dirty="0"/>
          </a:p>
        </p:txBody>
      </p:sp>
      <p:sp>
        <p:nvSpPr>
          <p:cNvPr id="7" name="Oval 6"/>
          <p:cNvSpPr/>
          <p:nvPr/>
        </p:nvSpPr>
        <p:spPr>
          <a:xfrm>
            <a:off x="5652655" y="1485900"/>
            <a:ext cx="3276600" cy="12001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smtClean="0"/>
              <a:t>HAPTICS</a:t>
            </a:r>
            <a:endParaRPr lang="en-US" sz="3200" dirty="0"/>
          </a:p>
        </p:txBody>
      </p:sp>
      <p:sp>
        <p:nvSpPr>
          <p:cNvPr id="8" name="Oval 7"/>
          <p:cNvSpPr/>
          <p:nvPr/>
        </p:nvSpPr>
        <p:spPr>
          <a:xfrm>
            <a:off x="228600" y="3706957"/>
            <a:ext cx="3276600" cy="120015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t>PROXEMICS</a:t>
            </a:r>
            <a:endParaRPr lang="en-US" sz="3200" dirty="0"/>
          </a:p>
        </p:txBody>
      </p:sp>
      <p:sp>
        <p:nvSpPr>
          <p:cNvPr id="9" name="Oval 8"/>
          <p:cNvSpPr/>
          <p:nvPr/>
        </p:nvSpPr>
        <p:spPr>
          <a:xfrm>
            <a:off x="5410200" y="3714750"/>
            <a:ext cx="3276600" cy="120015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t>CHRONIMICS</a:t>
            </a:r>
            <a:endParaRPr lang="en-US" sz="2800" dirty="0"/>
          </a:p>
        </p:txBody>
      </p:sp>
      <p:sp>
        <p:nvSpPr>
          <p:cNvPr id="10" name="Oval 9"/>
          <p:cNvSpPr/>
          <p:nvPr/>
        </p:nvSpPr>
        <p:spPr>
          <a:xfrm>
            <a:off x="2895600" y="285750"/>
            <a:ext cx="3276600" cy="1200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GESTUES</a:t>
            </a:r>
            <a:endParaRPr lang="en-US" sz="3200" dirty="0"/>
          </a:p>
        </p:txBody>
      </p:sp>
    </p:spTree>
    <p:extLst>
      <p:ext uri="{BB962C8B-B14F-4D97-AF65-F5344CB8AC3E}">
        <p14:creationId xmlns:p14="http://schemas.microsoft.com/office/powerpoint/2010/main" val="235370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857250"/>
          </a:xfrm>
        </p:spPr>
        <p:txBody>
          <a:bodyPr vert="horz" lIns="91440" tIns="45720" rIns="91440" bIns="45720" rtlCol="0" anchor="ctr">
            <a:normAutofit/>
          </a:bodyPr>
          <a:lstStyle/>
          <a:p>
            <a:pPr lvl="1" algn="ctr" rtl="0">
              <a:spcBef>
                <a:spcPct val="0"/>
              </a:spcBef>
            </a:pPr>
            <a:r>
              <a:rPr lang="en-IN" sz="4400" kern="1200" dirty="0" smtClean="0">
                <a:solidFill>
                  <a:schemeClr val="tx1"/>
                </a:solidFill>
                <a:latin typeface="Corbel" pitchFamily="34" charset="0"/>
                <a:ea typeface="+mj-ea"/>
                <a:cs typeface="+mj-cs"/>
              </a:rPr>
              <a:t>TONE - SPEAKING POWERFULLY </a:t>
            </a:r>
            <a:endParaRPr lang="en-IN" sz="4400" kern="1200" dirty="0">
              <a:solidFill>
                <a:schemeClr val="tx1"/>
              </a:solidFill>
              <a:latin typeface="Corbel" pitchFamily="34" charset="0"/>
              <a:ea typeface="+mj-ea"/>
              <a:cs typeface="+mj-cs"/>
            </a:endParaRPr>
          </a:p>
        </p:txBody>
      </p:sp>
      <p:sp>
        <p:nvSpPr>
          <p:cNvPr id="4" name="Oval 3"/>
          <p:cNvSpPr>
            <a:spLocks noChangeArrowheads="1"/>
          </p:cNvSpPr>
          <p:nvPr/>
        </p:nvSpPr>
        <p:spPr bwMode="auto">
          <a:xfrm>
            <a:off x="968896" y="897564"/>
            <a:ext cx="2667000" cy="8001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sz="2800" dirty="0">
                <a:latin typeface="Verdana" pitchFamily="34" charset="0"/>
              </a:rPr>
              <a:t>PITCH</a:t>
            </a:r>
          </a:p>
        </p:txBody>
      </p:sp>
      <p:sp>
        <p:nvSpPr>
          <p:cNvPr id="5" name="Oval 4"/>
          <p:cNvSpPr>
            <a:spLocks noChangeArrowheads="1"/>
          </p:cNvSpPr>
          <p:nvPr/>
        </p:nvSpPr>
        <p:spPr bwMode="auto">
          <a:xfrm>
            <a:off x="1902260" y="3640764"/>
            <a:ext cx="3200400" cy="74295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sz="2800" dirty="0">
                <a:latin typeface="Verdana" pitchFamily="34" charset="0"/>
              </a:rPr>
              <a:t>TONE</a:t>
            </a:r>
          </a:p>
        </p:txBody>
      </p:sp>
      <p:sp>
        <p:nvSpPr>
          <p:cNvPr id="6" name="Oval 5"/>
          <p:cNvSpPr>
            <a:spLocks noChangeArrowheads="1"/>
          </p:cNvSpPr>
          <p:nvPr/>
        </p:nvSpPr>
        <p:spPr bwMode="auto">
          <a:xfrm>
            <a:off x="3426260" y="1354764"/>
            <a:ext cx="2133600" cy="188595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sz="2800" dirty="0">
                <a:latin typeface="Verdana" pitchFamily="34" charset="0"/>
              </a:rPr>
              <a:t>VOLUME</a:t>
            </a:r>
          </a:p>
        </p:txBody>
      </p:sp>
      <p:sp>
        <p:nvSpPr>
          <p:cNvPr id="7" name="Oval 6"/>
          <p:cNvSpPr>
            <a:spLocks noChangeArrowheads="1"/>
          </p:cNvSpPr>
          <p:nvPr/>
        </p:nvSpPr>
        <p:spPr bwMode="auto">
          <a:xfrm>
            <a:off x="5864660" y="1069014"/>
            <a:ext cx="2819400" cy="14859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sz="2800" dirty="0">
                <a:latin typeface="Verdana" pitchFamily="34" charset="0"/>
              </a:rPr>
              <a:t>PACE</a:t>
            </a:r>
          </a:p>
        </p:txBody>
      </p:sp>
      <p:sp>
        <p:nvSpPr>
          <p:cNvPr id="8" name="Oval 7"/>
          <p:cNvSpPr>
            <a:spLocks noChangeArrowheads="1"/>
          </p:cNvSpPr>
          <p:nvPr/>
        </p:nvSpPr>
        <p:spPr bwMode="auto">
          <a:xfrm>
            <a:off x="6369496" y="2958542"/>
            <a:ext cx="2667000" cy="13716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sz="2800" dirty="0" smtClean="0">
                <a:latin typeface="Verdana" pitchFamily="34" charset="0"/>
              </a:rPr>
              <a:t>MODULATION</a:t>
            </a:r>
            <a:endParaRPr lang="en-US" sz="2800" dirty="0">
              <a:latin typeface="Verdana" pitchFamily="34" charset="0"/>
            </a:endParaRPr>
          </a:p>
        </p:txBody>
      </p:sp>
      <p:graphicFrame>
        <p:nvGraphicFramePr>
          <p:cNvPr id="9" name="Object 8"/>
          <p:cNvGraphicFramePr>
            <a:graphicFrameLocks noChangeAspect="1"/>
          </p:cNvGraphicFramePr>
          <p:nvPr/>
        </p:nvGraphicFramePr>
        <p:xfrm>
          <a:off x="905272" y="1734574"/>
          <a:ext cx="2514600" cy="1853803"/>
        </p:xfrm>
        <a:graphic>
          <a:graphicData uri="http://schemas.openxmlformats.org/presentationml/2006/ole">
            <mc:AlternateContent xmlns:mc="http://schemas.openxmlformats.org/markup-compatibility/2006">
              <mc:Choice xmlns:v="urn:schemas-microsoft-com:vml" Requires="v">
                <p:oleObj spid="_x0000_s1087" name="Clip" r:id="rId4" imgW="1867680" imgH="1836000" progId="">
                  <p:embed/>
                </p:oleObj>
              </mc:Choice>
              <mc:Fallback>
                <p:oleObj name="Clip" r:id="rId4" imgW="1867680" imgH="1836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72" y="1734574"/>
                        <a:ext cx="2514600" cy="18538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83832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80">
                                          <p:stCondLst>
                                            <p:cond delay="0"/>
                                          </p:stCondLst>
                                        </p:cTn>
                                        <p:tgtEl>
                                          <p:spTgt spid="7"/>
                                        </p:tgtEl>
                                      </p:cBhvr>
                                    </p:animEffect>
                                    <p:anim calcmode="lin" valueType="num">
                                      <p:cBhvr>
                                        <p:cTn id="4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9" dur="26">
                                          <p:stCondLst>
                                            <p:cond delay="650"/>
                                          </p:stCondLst>
                                        </p:cTn>
                                        <p:tgtEl>
                                          <p:spTgt spid="7"/>
                                        </p:tgtEl>
                                      </p:cBhvr>
                                      <p:to x="100000" y="60000"/>
                                    </p:animScale>
                                    <p:animScale>
                                      <p:cBhvr>
                                        <p:cTn id="50" dur="166" decel="50000">
                                          <p:stCondLst>
                                            <p:cond delay="676"/>
                                          </p:stCondLst>
                                        </p:cTn>
                                        <p:tgtEl>
                                          <p:spTgt spid="7"/>
                                        </p:tgtEl>
                                      </p:cBhvr>
                                      <p:to x="100000" y="100000"/>
                                    </p:animScale>
                                    <p:animScale>
                                      <p:cBhvr>
                                        <p:cTn id="51" dur="26">
                                          <p:stCondLst>
                                            <p:cond delay="1312"/>
                                          </p:stCondLst>
                                        </p:cTn>
                                        <p:tgtEl>
                                          <p:spTgt spid="7"/>
                                        </p:tgtEl>
                                      </p:cBhvr>
                                      <p:to x="100000" y="80000"/>
                                    </p:animScale>
                                    <p:animScale>
                                      <p:cBhvr>
                                        <p:cTn id="52" dur="166" decel="50000">
                                          <p:stCondLst>
                                            <p:cond delay="1338"/>
                                          </p:stCondLst>
                                        </p:cTn>
                                        <p:tgtEl>
                                          <p:spTgt spid="7"/>
                                        </p:tgtEl>
                                      </p:cBhvr>
                                      <p:to x="100000" y="100000"/>
                                    </p:animScale>
                                    <p:animScale>
                                      <p:cBhvr>
                                        <p:cTn id="53" dur="26">
                                          <p:stCondLst>
                                            <p:cond delay="1642"/>
                                          </p:stCondLst>
                                        </p:cTn>
                                        <p:tgtEl>
                                          <p:spTgt spid="7"/>
                                        </p:tgtEl>
                                      </p:cBhvr>
                                      <p:to x="100000" y="90000"/>
                                    </p:animScale>
                                    <p:animScale>
                                      <p:cBhvr>
                                        <p:cTn id="54" dur="166" decel="50000">
                                          <p:stCondLst>
                                            <p:cond delay="1668"/>
                                          </p:stCondLst>
                                        </p:cTn>
                                        <p:tgtEl>
                                          <p:spTgt spid="7"/>
                                        </p:tgtEl>
                                      </p:cBhvr>
                                      <p:to x="100000" y="100000"/>
                                    </p:animScale>
                                    <p:animScale>
                                      <p:cBhvr>
                                        <p:cTn id="55" dur="26">
                                          <p:stCondLst>
                                            <p:cond delay="1808"/>
                                          </p:stCondLst>
                                        </p:cTn>
                                        <p:tgtEl>
                                          <p:spTgt spid="7"/>
                                        </p:tgtEl>
                                      </p:cBhvr>
                                      <p:to x="100000" y="95000"/>
                                    </p:animScale>
                                    <p:animScale>
                                      <p:cBhvr>
                                        <p:cTn id="56" dur="166" decel="50000">
                                          <p:stCondLst>
                                            <p:cond delay="1834"/>
                                          </p:stCondLst>
                                        </p:cTn>
                                        <p:tgtEl>
                                          <p:spTgt spid="7"/>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580">
                                          <p:stCondLst>
                                            <p:cond delay="0"/>
                                          </p:stCondLst>
                                        </p:cTn>
                                        <p:tgtEl>
                                          <p:spTgt spid="5"/>
                                        </p:tgtEl>
                                      </p:cBhvr>
                                    </p:animEffect>
                                    <p:anim calcmode="lin" valueType="num">
                                      <p:cBhvr>
                                        <p:cTn id="6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7" dur="26">
                                          <p:stCondLst>
                                            <p:cond delay="650"/>
                                          </p:stCondLst>
                                        </p:cTn>
                                        <p:tgtEl>
                                          <p:spTgt spid="5"/>
                                        </p:tgtEl>
                                      </p:cBhvr>
                                      <p:to x="100000" y="60000"/>
                                    </p:animScale>
                                    <p:animScale>
                                      <p:cBhvr>
                                        <p:cTn id="68" dur="166" decel="50000">
                                          <p:stCondLst>
                                            <p:cond delay="676"/>
                                          </p:stCondLst>
                                        </p:cTn>
                                        <p:tgtEl>
                                          <p:spTgt spid="5"/>
                                        </p:tgtEl>
                                      </p:cBhvr>
                                      <p:to x="100000" y="100000"/>
                                    </p:animScale>
                                    <p:animScale>
                                      <p:cBhvr>
                                        <p:cTn id="69" dur="26">
                                          <p:stCondLst>
                                            <p:cond delay="1312"/>
                                          </p:stCondLst>
                                        </p:cTn>
                                        <p:tgtEl>
                                          <p:spTgt spid="5"/>
                                        </p:tgtEl>
                                      </p:cBhvr>
                                      <p:to x="100000" y="80000"/>
                                    </p:animScale>
                                    <p:animScale>
                                      <p:cBhvr>
                                        <p:cTn id="70" dur="166" decel="50000">
                                          <p:stCondLst>
                                            <p:cond delay="1338"/>
                                          </p:stCondLst>
                                        </p:cTn>
                                        <p:tgtEl>
                                          <p:spTgt spid="5"/>
                                        </p:tgtEl>
                                      </p:cBhvr>
                                      <p:to x="100000" y="100000"/>
                                    </p:animScale>
                                    <p:animScale>
                                      <p:cBhvr>
                                        <p:cTn id="71" dur="26">
                                          <p:stCondLst>
                                            <p:cond delay="1642"/>
                                          </p:stCondLst>
                                        </p:cTn>
                                        <p:tgtEl>
                                          <p:spTgt spid="5"/>
                                        </p:tgtEl>
                                      </p:cBhvr>
                                      <p:to x="100000" y="90000"/>
                                    </p:animScale>
                                    <p:animScale>
                                      <p:cBhvr>
                                        <p:cTn id="72" dur="166" decel="50000">
                                          <p:stCondLst>
                                            <p:cond delay="1668"/>
                                          </p:stCondLst>
                                        </p:cTn>
                                        <p:tgtEl>
                                          <p:spTgt spid="5"/>
                                        </p:tgtEl>
                                      </p:cBhvr>
                                      <p:to x="100000" y="100000"/>
                                    </p:animScale>
                                    <p:animScale>
                                      <p:cBhvr>
                                        <p:cTn id="73" dur="26">
                                          <p:stCondLst>
                                            <p:cond delay="1808"/>
                                          </p:stCondLst>
                                        </p:cTn>
                                        <p:tgtEl>
                                          <p:spTgt spid="5"/>
                                        </p:tgtEl>
                                      </p:cBhvr>
                                      <p:to x="100000" y="95000"/>
                                    </p:animScale>
                                    <p:animScale>
                                      <p:cBhvr>
                                        <p:cTn id="74" dur="166" decel="50000">
                                          <p:stCondLst>
                                            <p:cond delay="1834"/>
                                          </p:stCondLst>
                                        </p:cTn>
                                        <p:tgtEl>
                                          <p:spTgt spid="5"/>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down)">
                                      <p:cBhvr>
                                        <p:cTn id="79" dur="580">
                                          <p:stCondLst>
                                            <p:cond delay="0"/>
                                          </p:stCondLst>
                                        </p:cTn>
                                        <p:tgtEl>
                                          <p:spTgt spid="8"/>
                                        </p:tgtEl>
                                      </p:cBhvr>
                                    </p:animEffect>
                                    <p:anim calcmode="lin" valueType="num">
                                      <p:cBhvr>
                                        <p:cTn id="8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85" dur="26">
                                          <p:stCondLst>
                                            <p:cond delay="650"/>
                                          </p:stCondLst>
                                        </p:cTn>
                                        <p:tgtEl>
                                          <p:spTgt spid="8"/>
                                        </p:tgtEl>
                                      </p:cBhvr>
                                      <p:to x="100000" y="60000"/>
                                    </p:animScale>
                                    <p:animScale>
                                      <p:cBhvr>
                                        <p:cTn id="86" dur="166" decel="50000">
                                          <p:stCondLst>
                                            <p:cond delay="676"/>
                                          </p:stCondLst>
                                        </p:cTn>
                                        <p:tgtEl>
                                          <p:spTgt spid="8"/>
                                        </p:tgtEl>
                                      </p:cBhvr>
                                      <p:to x="100000" y="100000"/>
                                    </p:animScale>
                                    <p:animScale>
                                      <p:cBhvr>
                                        <p:cTn id="87" dur="26">
                                          <p:stCondLst>
                                            <p:cond delay="1312"/>
                                          </p:stCondLst>
                                        </p:cTn>
                                        <p:tgtEl>
                                          <p:spTgt spid="8"/>
                                        </p:tgtEl>
                                      </p:cBhvr>
                                      <p:to x="100000" y="80000"/>
                                    </p:animScale>
                                    <p:animScale>
                                      <p:cBhvr>
                                        <p:cTn id="88" dur="166" decel="50000">
                                          <p:stCondLst>
                                            <p:cond delay="1338"/>
                                          </p:stCondLst>
                                        </p:cTn>
                                        <p:tgtEl>
                                          <p:spTgt spid="8"/>
                                        </p:tgtEl>
                                      </p:cBhvr>
                                      <p:to x="100000" y="100000"/>
                                    </p:animScale>
                                    <p:animScale>
                                      <p:cBhvr>
                                        <p:cTn id="89" dur="26">
                                          <p:stCondLst>
                                            <p:cond delay="1642"/>
                                          </p:stCondLst>
                                        </p:cTn>
                                        <p:tgtEl>
                                          <p:spTgt spid="8"/>
                                        </p:tgtEl>
                                      </p:cBhvr>
                                      <p:to x="100000" y="90000"/>
                                    </p:animScale>
                                    <p:animScale>
                                      <p:cBhvr>
                                        <p:cTn id="90" dur="166" decel="50000">
                                          <p:stCondLst>
                                            <p:cond delay="1668"/>
                                          </p:stCondLst>
                                        </p:cTn>
                                        <p:tgtEl>
                                          <p:spTgt spid="8"/>
                                        </p:tgtEl>
                                      </p:cBhvr>
                                      <p:to x="100000" y="100000"/>
                                    </p:animScale>
                                    <p:animScale>
                                      <p:cBhvr>
                                        <p:cTn id="91" dur="26">
                                          <p:stCondLst>
                                            <p:cond delay="1808"/>
                                          </p:stCondLst>
                                        </p:cTn>
                                        <p:tgtEl>
                                          <p:spTgt spid="8"/>
                                        </p:tgtEl>
                                      </p:cBhvr>
                                      <p:to x="100000" y="95000"/>
                                    </p:animScale>
                                    <p:animScale>
                                      <p:cBhvr>
                                        <p:cTn id="9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Image result for effective communication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38150"/>
            <a:ext cx="754380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8647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762000" y="914400"/>
            <a:ext cx="7772400" cy="1102519"/>
          </a:xfrm>
        </p:spPr>
        <p:txBody>
          <a:bodyPr>
            <a:normAutofit fontScale="90000"/>
          </a:bodyPr>
          <a:lstStyle/>
          <a:p>
            <a:r>
              <a:rPr lang="en-IN" sz="3600" b="1" dirty="0" smtClean="0">
                <a:solidFill>
                  <a:srgbClr val="FF0000"/>
                </a:solidFill>
              </a:rPr>
              <a:t/>
            </a:r>
            <a:br>
              <a:rPr lang="en-IN" sz="3600" b="1" dirty="0" smtClean="0">
                <a:solidFill>
                  <a:srgbClr val="FF0000"/>
                </a:solidFill>
              </a:rPr>
            </a:br>
            <a:r>
              <a:rPr lang="en-IN" sz="3600" b="1" dirty="0" smtClean="0">
                <a:solidFill>
                  <a:srgbClr val="FF0000"/>
                </a:solidFill>
              </a:rPr>
              <a:t>Changing meaning through word stress</a:t>
            </a:r>
            <a:r>
              <a:rPr lang="en-IN" sz="3600" b="1" dirty="0" smtClean="0"/>
              <a:t>.</a:t>
            </a:r>
            <a:r>
              <a:rPr lang="en-US" sz="3600" b="1" dirty="0" smtClean="0"/>
              <a:t/>
            </a:r>
            <a:br>
              <a:rPr lang="en-US" sz="3600" b="1" dirty="0" smtClean="0"/>
            </a:br>
            <a:endParaRPr lang="en-US" b="1" dirty="0" smtClean="0"/>
          </a:p>
        </p:txBody>
      </p:sp>
      <p:sp>
        <p:nvSpPr>
          <p:cNvPr id="12291" name="Content Placeholder 2"/>
          <p:cNvSpPr>
            <a:spLocks noGrp="1"/>
          </p:cNvSpPr>
          <p:nvPr>
            <p:ph type="subTitle" idx="1"/>
          </p:nvPr>
        </p:nvSpPr>
        <p:spPr>
          <a:xfrm>
            <a:off x="533400" y="2514600"/>
            <a:ext cx="8077200" cy="1314450"/>
          </a:xfrm>
        </p:spPr>
        <p:txBody>
          <a:bodyPr>
            <a:normAutofit fontScale="77500" lnSpcReduction="20000"/>
          </a:bodyPr>
          <a:lstStyle/>
          <a:p>
            <a:endParaRPr lang="en-IN" dirty="0" smtClean="0"/>
          </a:p>
          <a:p>
            <a:pPr marL="0" indent="0">
              <a:buNone/>
            </a:pPr>
            <a:r>
              <a:rPr lang="en-IN" sz="4400" dirty="0" smtClean="0"/>
              <a:t>The simple sentence can have many levels of meaning based on the word you stress.</a:t>
            </a:r>
          </a:p>
          <a:p>
            <a:endParaRPr lang="en-IN" sz="4400" dirty="0" smtClean="0"/>
          </a:p>
          <a:p>
            <a:pPr>
              <a:buFont typeface="Wingdings" pitchFamily="2" charset="2"/>
              <a:buNone/>
            </a:pPr>
            <a:endParaRPr lang="en-IN" sz="3200" dirty="0" smtClean="0"/>
          </a:p>
          <a:p>
            <a:pPr>
              <a:buFont typeface="Wingdings" pitchFamily="2" charset="2"/>
              <a:buNone/>
            </a:pPr>
            <a:endParaRPr lang="en-IN" dirty="0" smtClean="0"/>
          </a:p>
          <a:p>
            <a:pPr>
              <a:buFont typeface="Wingdings" pitchFamily="2" charset="2"/>
              <a:buNone/>
            </a:pPr>
            <a:endParaRPr lang="en-IN" dirty="0" smtClean="0"/>
          </a:p>
          <a:p>
            <a:endParaRPr lang="en-US" dirty="0" smtClean="0"/>
          </a:p>
        </p:txBody>
      </p:sp>
    </p:spTree>
    <p:extLst>
      <p:ext uri="{BB962C8B-B14F-4D97-AF65-F5344CB8AC3E}">
        <p14:creationId xmlns:p14="http://schemas.microsoft.com/office/powerpoint/2010/main" val="20229195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r>
              <a:rPr lang="en-US" dirty="0" smtClean="0"/>
              <a:t>Example:</a:t>
            </a:r>
          </a:p>
        </p:txBody>
      </p:sp>
      <p:sp>
        <p:nvSpPr>
          <p:cNvPr id="3" name="Content Placeholder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fontScale="70000" lnSpcReduction="20000"/>
          </a:bodyPr>
          <a:lstStyle/>
          <a:p>
            <a:endParaRPr lang="en-US" u="sng" dirty="0" smtClean="0"/>
          </a:p>
          <a:p>
            <a:r>
              <a:rPr lang="en-US" sz="3200" u="sng" dirty="0" smtClean="0"/>
              <a:t>I</a:t>
            </a:r>
            <a:r>
              <a:rPr lang="en-US" sz="3200" dirty="0" smtClean="0"/>
              <a:t> didn’t say he stole money</a:t>
            </a:r>
          </a:p>
          <a:p>
            <a:pPr>
              <a:buFont typeface="Wingdings" pitchFamily="2" charset="2"/>
              <a:buNone/>
            </a:pPr>
            <a:r>
              <a:rPr lang="en-US" sz="3200" dirty="0" smtClean="0"/>
              <a:t>Meaning: Someone else said it</a:t>
            </a:r>
          </a:p>
          <a:p>
            <a:r>
              <a:rPr lang="en-US" sz="3200" dirty="0" smtClean="0"/>
              <a:t>I </a:t>
            </a:r>
            <a:r>
              <a:rPr lang="en-US" sz="3200" b="1" u="sng" dirty="0" smtClean="0"/>
              <a:t>didn’t</a:t>
            </a:r>
            <a:r>
              <a:rPr lang="en-US" sz="3200" dirty="0" smtClean="0"/>
              <a:t> say he stole money</a:t>
            </a:r>
          </a:p>
          <a:p>
            <a:pPr>
              <a:buFont typeface="Wingdings" pitchFamily="2" charset="2"/>
              <a:buNone/>
            </a:pPr>
            <a:r>
              <a:rPr lang="en-US" sz="3200" dirty="0" smtClean="0"/>
              <a:t>Meaning: that’s not true at all</a:t>
            </a:r>
          </a:p>
          <a:p>
            <a:r>
              <a:rPr lang="en-US" sz="3200" dirty="0" smtClean="0"/>
              <a:t>I didn’t </a:t>
            </a:r>
            <a:r>
              <a:rPr lang="en-US" sz="3200" b="1" u="sng" dirty="0" smtClean="0"/>
              <a:t>say</a:t>
            </a:r>
            <a:r>
              <a:rPr lang="en-US" sz="3200" dirty="0" smtClean="0"/>
              <a:t> he stole money</a:t>
            </a:r>
          </a:p>
          <a:p>
            <a:pPr>
              <a:buFont typeface="Wingdings" pitchFamily="2" charset="2"/>
              <a:buNone/>
            </a:pPr>
            <a:r>
              <a:rPr lang="en-US" sz="3200" dirty="0" smtClean="0"/>
              <a:t>Meaning: Suggested the possibility</a:t>
            </a:r>
          </a:p>
          <a:p>
            <a:r>
              <a:rPr lang="en-US" sz="3200" dirty="0" smtClean="0"/>
              <a:t>I didn’t say </a:t>
            </a:r>
            <a:r>
              <a:rPr lang="en-US" sz="3200" b="1" u="sng" dirty="0" smtClean="0"/>
              <a:t>he</a:t>
            </a:r>
            <a:r>
              <a:rPr lang="en-US" sz="3200" dirty="0" smtClean="0"/>
              <a:t> stole money</a:t>
            </a:r>
          </a:p>
          <a:p>
            <a:pPr>
              <a:buFont typeface="Wingdings" pitchFamily="2" charset="2"/>
              <a:buNone/>
            </a:pPr>
            <a:r>
              <a:rPr lang="en-US" sz="3200" dirty="0" smtClean="0"/>
              <a:t>Meaning: someone else took it</a:t>
            </a:r>
          </a:p>
          <a:p>
            <a:pPr>
              <a:buFont typeface="Wingdings" pitchFamily="2" charset="2"/>
              <a:buNone/>
            </a:pPr>
            <a:endParaRPr lang="en-US" dirty="0" smtClean="0"/>
          </a:p>
        </p:txBody>
      </p:sp>
    </p:spTree>
    <p:extLst>
      <p:ext uri="{BB962C8B-B14F-4D97-AF65-F5344CB8AC3E}">
        <p14:creationId xmlns:p14="http://schemas.microsoft.com/office/powerpoint/2010/main" val="420870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33550"/>
            <a:ext cx="8229600" cy="2708672"/>
          </a:xfrm>
        </p:spPr>
        <p:style>
          <a:lnRef idx="2">
            <a:schemeClr val="dk1"/>
          </a:lnRef>
          <a:fillRef idx="1">
            <a:schemeClr val="lt1"/>
          </a:fillRef>
          <a:effectRef idx="0">
            <a:schemeClr val="dk1"/>
          </a:effectRef>
          <a:fontRef idx="minor">
            <a:schemeClr val="dk1"/>
          </a:fontRef>
        </p:style>
        <p:txBody>
          <a:bodyPr>
            <a:normAutofit lnSpcReduction="10000"/>
          </a:bodyPr>
          <a:lstStyle/>
          <a:p>
            <a:endParaRPr lang="en-US" dirty="0" smtClean="0"/>
          </a:p>
          <a:p>
            <a:r>
              <a:rPr lang="en-US" sz="3200" dirty="0" smtClean="0"/>
              <a:t>I didn’t say he </a:t>
            </a:r>
            <a:r>
              <a:rPr lang="en-US" sz="3200" b="1" u="sng" dirty="0" smtClean="0"/>
              <a:t>stole</a:t>
            </a:r>
            <a:r>
              <a:rPr lang="en-US" sz="3200" dirty="0" smtClean="0"/>
              <a:t> money</a:t>
            </a:r>
          </a:p>
          <a:p>
            <a:pPr>
              <a:buFont typeface="Wingdings" pitchFamily="2" charset="2"/>
              <a:buNone/>
            </a:pPr>
            <a:r>
              <a:rPr lang="en-US" sz="3200" dirty="0" smtClean="0"/>
              <a:t>Meaning: Maybe he just borrowed it</a:t>
            </a:r>
          </a:p>
          <a:p>
            <a:r>
              <a:rPr lang="en-US" sz="3200" dirty="0" smtClean="0"/>
              <a:t>I didn’t say he stole </a:t>
            </a:r>
            <a:r>
              <a:rPr lang="en-US" sz="3200" b="1" u="sng" dirty="0" smtClean="0"/>
              <a:t>money</a:t>
            </a:r>
          </a:p>
          <a:p>
            <a:pPr>
              <a:buFont typeface="Wingdings" pitchFamily="2" charset="2"/>
              <a:buNone/>
            </a:pPr>
            <a:r>
              <a:rPr lang="en-US" sz="3200" dirty="0" smtClean="0"/>
              <a:t>Meaning: He may have taken some jewelry</a:t>
            </a:r>
          </a:p>
        </p:txBody>
      </p:sp>
    </p:spTree>
    <p:extLst>
      <p:ext uri="{BB962C8B-B14F-4D97-AF65-F5344CB8AC3E}">
        <p14:creationId xmlns:p14="http://schemas.microsoft.com/office/powerpoint/2010/main" val="259949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9550"/>
            <a:ext cx="7772400" cy="857250"/>
          </a:xfrm>
        </p:spPr>
        <p:style>
          <a:lnRef idx="1">
            <a:schemeClr val="dk1"/>
          </a:lnRef>
          <a:fillRef idx="2">
            <a:schemeClr val="dk1"/>
          </a:fillRef>
          <a:effectRef idx="1">
            <a:schemeClr val="dk1"/>
          </a:effectRef>
          <a:fontRef idx="minor">
            <a:schemeClr val="dk1"/>
          </a:fontRef>
        </p:style>
        <p:txBody>
          <a:bodyPr/>
          <a:lstStyle/>
          <a:p>
            <a:pPr algn="ctr"/>
            <a:r>
              <a:rPr lang="en-US" dirty="0" smtClean="0"/>
              <a:t>POWER OF WORDS</a:t>
            </a:r>
            <a:endParaRPr lang="en-US" dirty="0"/>
          </a:p>
        </p:txBody>
      </p:sp>
      <p:pic>
        <p:nvPicPr>
          <p:cNvPr id="6" name="Picture 5" descr="D:\IMPORTANT IMAGES\Screenshot_2020-04-12-13-22-07_com.facebook.katana.png"/>
          <p:cNvPicPr/>
          <p:nvPr/>
        </p:nvPicPr>
        <p:blipFill rotWithShape="1">
          <a:blip r:embed="rId2">
            <a:extLst>
              <a:ext uri="{28A0092B-C50C-407E-A947-70E740481C1C}">
                <a14:useLocalDpi xmlns:a14="http://schemas.microsoft.com/office/drawing/2010/main" val="0"/>
              </a:ext>
            </a:extLst>
          </a:blip>
          <a:srcRect t="32822" b="29667"/>
          <a:stretch/>
        </p:blipFill>
        <p:spPr bwMode="auto">
          <a:xfrm>
            <a:off x="1447800" y="1200150"/>
            <a:ext cx="5941695" cy="29718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85235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lum bright="-16000" contrast="-68000"/>
          </a:blip>
          <a:srcRect/>
          <a:stretch>
            <a:fillRect/>
          </a:stretch>
        </p:blipFill>
        <p:spPr bwMode="auto">
          <a:xfrm>
            <a:off x="0" y="10716"/>
            <a:ext cx="9144000" cy="5208984"/>
          </a:xfrm>
          <a:prstGeom prst="rect">
            <a:avLst/>
          </a:prstGeom>
          <a:noFill/>
          <a:ln w="9525">
            <a:noFill/>
            <a:miter lim="800000"/>
            <a:headEnd/>
            <a:tailEnd/>
          </a:ln>
        </p:spPr>
      </p:pic>
    </p:spTree>
    <p:extLst>
      <p:ext uri="{BB962C8B-B14F-4D97-AF65-F5344CB8AC3E}">
        <p14:creationId xmlns:p14="http://schemas.microsoft.com/office/powerpoint/2010/main" val="4585795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lum bright="-16000" contrast="-68000"/>
          </a:blip>
          <a:srcRect/>
          <a:stretch>
            <a:fillRect/>
          </a:stretch>
        </p:blipFill>
        <p:spPr bwMode="auto">
          <a:xfrm>
            <a:off x="0" y="0"/>
            <a:ext cx="9144000" cy="5208985"/>
          </a:xfrm>
          <a:prstGeom prst="rect">
            <a:avLst/>
          </a:prstGeom>
          <a:noFill/>
          <a:ln w="9525">
            <a:noFill/>
            <a:miter lim="800000"/>
            <a:headEnd/>
            <a:tailEnd/>
          </a:ln>
        </p:spPr>
      </p:pic>
      <p:sp>
        <p:nvSpPr>
          <p:cNvPr id="95" name="TextBox 94"/>
          <p:cNvSpPr txBox="1"/>
          <p:nvPr/>
        </p:nvSpPr>
        <p:spPr>
          <a:xfrm>
            <a:off x="2133601" y="114300"/>
            <a:ext cx="2678113"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CONCENTRATION</a:t>
            </a:r>
          </a:p>
        </p:txBody>
      </p:sp>
      <p:sp>
        <p:nvSpPr>
          <p:cNvPr id="96" name="TextBox 95"/>
          <p:cNvSpPr txBox="1"/>
          <p:nvPr/>
        </p:nvSpPr>
        <p:spPr>
          <a:xfrm>
            <a:off x="2133600" y="3429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DEDICATION</a:t>
            </a:r>
          </a:p>
        </p:txBody>
      </p:sp>
      <p:sp>
        <p:nvSpPr>
          <p:cNvPr id="97" name="TextBox 96"/>
          <p:cNvSpPr txBox="1"/>
          <p:nvPr/>
        </p:nvSpPr>
        <p:spPr>
          <a:xfrm>
            <a:off x="2133600" y="5715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HARD WORK</a:t>
            </a:r>
          </a:p>
        </p:txBody>
      </p:sp>
      <p:sp>
        <p:nvSpPr>
          <p:cNvPr id="98" name="TextBox 97"/>
          <p:cNvSpPr txBox="1"/>
          <p:nvPr/>
        </p:nvSpPr>
        <p:spPr>
          <a:xfrm>
            <a:off x="2133600" y="8001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OWNERSHIP</a:t>
            </a:r>
          </a:p>
        </p:txBody>
      </p:sp>
      <p:sp>
        <p:nvSpPr>
          <p:cNvPr id="99" name="TextBox 98"/>
          <p:cNvSpPr txBox="1"/>
          <p:nvPr/>
        </p:nvSpPr>
        <p:spPr>
          <a:xfrm>
            <a:off x="4572000" y="1143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FOCUSED</a:t>
            </a:r>
          </a:p>
        </p:txBody>
      </p:sp>
      <p:sp>
        <p:nvSpPr>
          <p:cNvPr id="100" name="TextBox 99"/>
          <p:cNvSpPr txBox="1"/>
          <p:nvPr/>
        </p:nvSpPr>
        <p:spPr>
          <a:xfrm>
            <a:off x="4572000" y="2857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PERSISTANCE</a:t>
            </a:r>
          </a:p>
        </p:txBody>
      </p:sp>
      <p:sp>
        <p:nvSpPr>
          <p:cNvPr id="101" name="TextBox 100"/>
          <p:cNvSpPr txBox="1"/>
          <p:nvPr/>
        </p:nvSpPr>
        <p:spPr>
          <a:xfrm>
            <a:off x="4579938" y="6858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EXCELLENT</a:t>
            </a:r>
          </a:p>
        </p:txBody>
      </p:sp>
      <p:sp>
        <p:nvSpPr>
          <p:cNvPr id="102" name="TextBox 101"/>
          <p:cNvSpPr txBox="1"/>
          <p:nvPr/>
        </p:nvSpPr>
        <p:spPr>
          <a:xfrm>
            <a:off x="4572000" y="9144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INCREDIBLE</a:t>
            </a:r>
          </a:p>
        </p:txBody>
      </p:sp>
      <p:sp>
        <p:nvSpPr>
          <p:cNvPr id="103" name="TextBox 102"/>
          <p:cNvSpPr txBox="1"/>
          <p:nvPr/>
        </p:nvSpPr>
        <p:spPr>
          <a:xfrm>
            <a:off x="152401" y="1600200"/>
            <a:ext cx="2879725"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FLAWLESS EXCELLENT</a:t>
            </a:r>
          </a:p>
        </p:txBody>
      </p:sp>
      <p:sp>
        <p:nvSpPr>
          <p:cNvPr id="104" name="TextBox 103"/>
          <p:cNvSpPr txBox="1"/>
          <p:nvPr/>
        </p:nvSpPr>
        <p:spPr>
          <a:xfrm>
            <a:off x="6629400" y="285750"/>
            <a:ext cx="2362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INTENCE EFFORTS</a:t>
            </a:r>
          </a:p>
        </p:txBody>
      </p:sp>
      <p:sp>
        <p:nvSpPr>
          <p:cNvPr id="105" name="TextBox 104"/>
          <p:cNvSpPr txBox="1"/>
          <p:nvPr/>
        </p:nvSpPr>
        <p:spPr>
          <a:xfrm>
            <a:off x="6629400" y="5226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DETERMINED</a:t>
            </a:r>
          </a:p>
        </p:txBody>
      </p:sp>
      <p:sp>
        <p:nvSpPr>
          <p:cNvPr id="106" name="TextBox 105"/>
          <p:cNvSpPr txBox="1"/>
          <p:nvPr/>
        </p:nvSpPr>
        <p:spPr>
          <a:xfrm>
            <a:off x="6629400" y="7429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ASTOUNDING</a:t>
            </a:r>
          </a:p>
        </p:txBody>
      </p:sp>
      <p:sp>
        <p:nvSpPr>
          <p:cNvPr id="107" name="TextBox 106"/>
          <p:cNvSpPr txBox="1"/>
          <p:nvPr/>
        </p:nvSpPr>
        <p:spPr>
          <a:xfrm>
            <a:off x="6629400" y="9715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JOYFULL</a:t>
            </a:r>
          </a:p>
        </p:txBody>
      </p:sp>
      <p:sp>
        <p:nvSpPr>
          <p:cNvPr id="108" name="TextBox 107"/>
          <p:cNvSpPr txBox="1"/>
          <p:nvPr/>
        </p:nvSpPr>
        <p:spPr>
          <a:xfrm>
            <a:off x="6629400" y="12001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COMMITTED</a:t>
            </a:r>
          </a:p>
        </p:txBody>
      </p:sp>
      <p:sp>
        <p:nvSpPr>
          <p:cNvPr id="109" name="TextBox 108"/>
          <p:cNvSpPr txBox="1"/>
          <p:nvPr/>
        </p:nvSpPr>
        <p:spPr>
          <a:xfrm>
            <a:off x="6629400" y="2008585"/>
            <a:ext cx="25908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COMPASSIONATE</a:t>
            </a:r>
          </a:p>
        </p:txBody>
      </p:sp>
      <p:sp>
        <p:nvSpPr>
          <p:cNvPr id="110" name="TextBox 109"/>
          <p:cNvSpPr txBox="1"/>
          <p:nvPr/>
        </p:nvSpPr>
        <p:spPr>
          <a:xfrm>
            <a:off x="6629400" y="22288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INSPIRED</a:t>
            </a:r>
          </a:p>
        </p:txBody>
      </p:sp>
      <p:sp>
        <p:nvSpPr>
          <p:cNvPr id="111" name="TextBox 110"/>
          <p:cNvSpPr txBox="1"/>
          <p:nvPr/>
        </p:nvSpPr>
        <p:spPr>
          <a:xfrm>
            <a:off x="3200400" y="1665685"/>
            <a:ext cx="3657600" cy="369332"/>
          </a:xfrm>
          <a:prstGeom prst="rect">
            <a:avLst/>
          </a:prstGeom>
          <a:noFill/>
          <a:effectLst>
            <a:outerShdw blurRad="50800" dist="50800" dir="5400000" algn="ctr" rotWithShape="0">
              <a:srgbClr val="000000">
                <a:alpha val="0"/>
              </a:srgbClr>
            </a:outerShdw>
          </a:effectLst>
        </p:spPr>
        <p:txBody>
          <a:bodyPr>
            <a:spAutoFit/>
          </a:bodyPr>
          <a:lstStyle/>
          <a:p>
            <a:pPr algn="ctr" fontAlgn="auto">
              <a:spcBef>
                <a:spcPts val="0"/>
              </a:spcBef>
              <a:spcAft>
                <a:spcPts val="0"/>
              </a:spcAft>
              <a:defRPr/>
            </a:pPr>
            <a:r>
              <a:rPr lang="en-US" kern="0" dirty="0"/>
              <a:t>STRETCHING BEYOND LIMITS</a:t>
            </a:r>
          </a:p>
        </p:txBody>
      </p:sp>
      <p:sp>
        <p:nvSpPr>
          <p:cNvPr id="112" name="TextBox 111"/>
          <p:cNvSpPr txBox="1"/>
          <p:nvPr/>
        </p:nvSpPr>
        <p:spPr>
          <a:xfrm>
            <a:off x="6705600" y="3208735"/>
            <a:ext cx="20574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MIND BOGGLING</a:t>
            </a:r>
          </a:p>
        </p:txBody>
      </p:sp>
      <p:sp>
        <p:nvSpPr>
          <p:cNvPr id="113" name="TextBox 112"/>
          <p:cNvSpPr txBox="1"/>
          <p:nvPr/>
        </p:nvSpPr>
        <p:spPr>
          <a:xfrm>
            <a:off x="152400" y="18288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PRODIGIOUS</a:t>
            </a:r>
          </a:p>
        </p:txBody>
      </p:sp>
      <p:sp>
        <p:nvSpPr>
          <p:cNvPr id="114" name="TextBox 113"/>
          <p:cNvSpPr txBox="1"/>
          <p:nvPr/>
        </p:nvSpPr>
        <p:spPr>
          <a:xfrm>
            <a:off x="152400" y="22943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PRODIGIOUS</a:t>
            </a:r>
          </a:p>
        </p:txBody>
      </p:sp>
      <p:sp>
        <p:nvSpPr>
          <p:cNvPr id="115" name="TextBox 114"/>
          <p:cNvSpPr txBox="1"/>
          <p:nvPr/>
        </p:nvSpPr>
        <p:spPr>
          <a:xfrm>
            <a:off x="152400" y="26289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POSITIVE</a:t>
            </a:r>
          </a:p>
        </p:txBody>
      </p:sp>
      <p:sp>
        <p:nvSpPr>
          <p:cNvPr id="116" name="TextBox 115"/>
          <p:cNvSpPr txBox="1"/>
          <p:nvPr/>
        </p:nvSpPr>
        <p:spPr>
          <a:xfrm>
            <a:off x="152400" y="28658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OUTGOING</a:t>
            </a:r>
          </a:p>
        </p:txBody>
      </p:sp>
      <p:sp>
        <p:nvSpPr>
          <p:cNvPr id="117" name="TextBox 116"/>
          <p:cNvSpPr txBox="1"/>
          <p:nvPr/>
        </p:nvSpPr>
        <p:spPr>
          <a:xfrm>
            <a:off x="152400" y="30861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AMBITIOUS</a:t>
            </a:r>
          </a:p>
        </p:txBody>
      </p:sp>
      <p:sp>
        <p:nvSpPr>
          <p:cNvPr id="118" name="TextBox 117"/>
          <p:cNvSpPr txBox="1"/>
          <p:nvPr/>
        </p:nvSpPr>
        <p:spPr>
          <a:xfrm>
            <a:off x="152400" y="3323035"/>
            <a:ext cx="14478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RADICAL</a:t>
            </a:r>
          </a:p>
        </p:txBody>
      </p:sp>
      <p:sp>
        <p:nvSpPr>
          <p:cNvPr id="119" name="TextBox 118"/>
          <p:cNvSpPr txBox="1"/>
          <p:nvPr/>
        </p:nvSpPr>
        <p:spPr>
          <a:xfrm>
            <a:off x="152400" y="35433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ENCOURAGING</a:t>
            </a:r>
          </a:p>
        </p:txBody>
      </p:sp>
      <p:sp>
        <p:nvSpPr>
          <p:cNvPr id="120" name="TextBox 119"/>
          <p:cNvSpPr txBox="1"/>
          <p:nvPr/>
        </p:nvSpPr>
        <p:spPr>
          <a:xfrm>
            <a:off x="152400" y="37802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EXCEPTIONAL</a:t>
            </a:r>
          </a:p>
        </p:txBody>
      </p:sp>
      <p:sp>
        <p:nvSpPr>
          <p:cNvPr id="121" name="TextBox 120"/>
          <p:cNvSpPr txBox="1"/>
          <p:nvPr/>
        </p:nvSpPr>
        <p:spPr>
          <a:xfrm>
            <a:off x="152400" y="40005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UNMATCHED</a:t>
            </a:r>
          </a:p>
        </p:txBody>
      </p:sp>
      <p:sp>
        <p:nvSpPr>
          <p:cNvPr id="122" name="TextBox 121"/>
          <p:cNvSpPr txBox="1"/>
          <p:nvPr/>
        </p:nvSpPr>
        <p:spPr>
          <a:xfrm>
            <a:off x="152400" y="42291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MOTIVATED</a:t>
            </a:r>
          </a:p>
        </p:txBody>
      </p:sp>
      <p:sp>
        <p:nvSpPr>
          <p:cNvPr id="123" name="TextBox 122"/>
          <p:cNvSpPr txBox="1"/>
          <p:nvPr/>
        </p:nvSpPr>
        <p:spPr>
          <a:xfrm>
            <a:off x="2133600" y="22288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THOUGHTFUL</a:t>
            </a:r>
          </a:p>
        </p:txBody>
      </p:sp>
      <p:sp>
        <p:nvSpPr>
          <p:cNvPr id="124" name="TextBox 123"/>
          <p:cNvSpPr txBox="1"/>
          <p:nvPr/>
        </p:nvSpPr>
        <p:spPr>
          <a:xfrm>
            <a:off x="2133600" y="2457450"/>
            <a:ext cx="2286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INDESTRUCTIBLE</a:t>
            </a:r>
          </a:p>
        </p:txBody>
      </p:sp>
      <p:sp>
        <p:nvSpPr>
          <p:cNvPr id="125" name="TextBox 124"/>
          <p:cNvSpPr txBox="1"/>
          <p:nvPr/>
        </p:nvSpPr>
        <p:spPr>
          <a:xfrm>
            <a:off x="2133600" y="26943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AWESOME</a:t>
            </a:r>
          </a:p>
        </p:txBody>
      </p:sp>
      <p:sp>
        <p:nvSpPr>
          <p:cNvPr id="126" name="TextBox 125"/>
          <p:cNvSpPr txBox="1"/>
          <p:nvPr/>
        </p:nvSpPr>
        <p:spPr>
          <a:xfrm>
            <a:off x="2133600" y="29229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JUBILANT</a:t>
            </a:r>
          </a:p>
        </p:txBody>
      </p:sp>
      <p:sp>
        <p:nvSpPr>
          <p:cNvPr id="127" name="TextBox 126"/>
          <p:cNvSpPr txBox="1"/>
          <p:nvPr/>
        </p:nvSpPr>
        <p:spPr>
          <a:xfrm>
            <a:off x="2133600" y="31515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BEUTIFUL</a:t>
            </a:r>
          </a:p>
        </p:txBody>
      </p:sp>
      <p:sp>
        <p:nvSpPr>
          <p:cNvPr id="128" name="TextBox 127"/>
          <p:cNvSpPr txBox="1"/>
          <p:nvPr/>
        </p:nvSpPr>
        <p:spPr>
          <a:xfrm>
            <a:off x="2133600" y="33801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EXTREME</a:t>
            </a:r>
          </a:p>
        </p:txBody>
      </p:sp>
      <p:sp>
        <p:nvSpPr>
          <p:cNvPr id="129" name="TextBox 128"/>
          <p:cNvSpPr txBox="1"/>
          <p:nvPr/>
        </p:nvSpPr>
        <p:spPr>
          <a:xfrm>
            <a:off x="2133600" y="3608785"/>
            <a:ext cx="2514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BEAMING EFFORT</a:t>
            </a:r>
          </a:p>
        </p:txBody>
      </p:sp>
      <p:sp>
        <p:nvSpPr>
          <p:cNvPr id="130" name="TextBox 129"/>
          <p:cNvSpPr txBox="1"/>
          <p:nvPr/>
        </p:nvSpPr>
        <p:spPr>
          <a:xfrm>
            <a:off x="2133600" y="38862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STUNNING</a:t>
            </a:r>
          </a:p>
        </p:txBody>
      </p:sp>
      <p:sp>
        <p:nvSpPr>
          <p:cNvPr id="131" name="TextBox 130"/>
          <p:cNvSpPr txBox="1"/>
          <p:nvPr/>
        </p:nvSpPr>
        <p:spPr>
          <a:xfrm>
            <a:off x="2133600" y="41231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BOUNDLESS</a:t>
            </a:r>
          </a:p>
        </p:txBody>
      </p:sp>
      <p:sp>
        <p:nvSpPr>
          <p:cNvPr id="132" name="TextBox 131"/>
          <p:cNvSpPr txBox="1"/>
          <p:nvPr/>
        </p:nvSpPr>
        <p:spPr>
          <a:xfrm>
            <a:off x="4648200" y="1885950"/>
            <a:ext cx="16764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FANTISTIC</a:t>
            </a:r>
          </a:p>
        </p:txBody>
      </p:sp>
      <p:sp>
        <p:nvSpPr>
          <p:cNvPr id="133" name="TextBox 132"/>
          <p:cNvSpPr txBox="1"/>
          <p:nvPr/>
        </p:nvSpPr>
        <p:spPr>
          <a:xfrm>
            <a:off x="4648200" y="33801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AMAZING</a:t>
            </a:r>
          </a:p>
        </p:txBody>
      </p:sp>
      <p:sp>
        <p:nvSpPr>
          <p:cNvPr id="134" name="TextBox 133"/>
          <p:cNvSpPr txBox="1"/>
          <p:nvPr/>
        </p:nvSpPr>
        <p:spPr>
          <a:xfrm>
            <a:off x="4648200" y="36087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STUDIOUS</a:t>
            </a:r>
          </a:p>
        </p:txBody>
      </p:sp>
      <p:sp>
        <p:nvSpPr>
          <p:cNvPr id="135" name="TextBox 134"/>
          <p:cNvSpPr txBox="1"/>
          <p:nvPr/>
        </p:nvSpPr>
        <p:spPr>
          <a:xfrm>
            <a:off x="4648200" y="38373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OUTSTANDING</a:t>
            </a:r>
          </a:p>
        </p:txBody>
      </p:sp>
      <p:sp>
        <p:nvSpPr>
          <p:cNvPr id="136" name="TextBox 135"/>
          <p:cNvSpPr txBox="1"/>
          <p:nvPr/>
        </p:nvSpPr>
        <p:spPr>
          <a:xfrm>
            <a:off x="4648200" y="40659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UNBEATABLE</a:t>
            </a:r>
          </a:p>
        </p:txBody>
      </p:sp>
      <p:sp>
        <p:nvSpPr>
          <p:cNvPr id="137" name="TextBox 136"/>
          <p:cNvSpPr txBox="1"/>
          <p:nvPr/>
        </p:nvSpPr>
        <p:spPr>
          <a:xfrm>
            <a:off x="4648200" y="42862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INSIGHTFUL</a:t>
            </a:r>
          </a:p>
        </p:txBody>
      </p:sp>
      <p:sp>
        <p:nvSpPr>
          <p:cNvPr id="138" name="TextBox 137"/>
          <p:cNvSpPr txBox="1"/>
          <p:nvPr/>
        </p:nvSpPr>
        <p:spPr>
          <a:xfrm>
            <a:off x="4648200" y="44660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BEYOND</a:t>
            </a:r>
          </a:p>
        </p:txBody>
      </p:sp>
      <p:sp>
        <p:nvSpPr>
          <p:cNvPr id="139" name="TextBox 138"/>
          <p:cNvSpPr txBox="1"/>
          <p:nvPr/>
        </p:nvSpPr>
        <p:spPr>
          <a:xfrm>
            <a:off x="6705600" y="34290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EXCITING</a:t>
            </a:r>
          </a:p>
        </p:txBody>
      </p:sp>
      <p:sp>
        <p:nvSpPr>
          <p:cNvPr id="140" name="TextBox 139"/>
          <p:cNvSpPr txBox="1"/>
          <p:nvPr/>
        </p:nvSpPr>
        <p:spPr>
          <a:xfrm>
            <a:off x="6705600" y="36576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FRIENDLY</a:t>
            </a:r>
          </a:p>
        </p:txBody>
      </p:sp>
      <p:sp>
        <p:nvSpPr>
          <p:cNvPr id="141" name="TextBox 140"/>
          <p:cNvSpPr txBox="1"/>
          <p:nvPr/>
        </p:nvSpPr>
        <p:spPr>
          <a:xfrm>
            <a:off x="6705600" y="38862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DELIGHTFUL</a:t>
            </a:r>
          </a:p>
        </p:txBody>
      </p:sp>
      <p:sp>
        <p:nvSpPr>
          <p:cNvPr id="142" name="TextBox 141"/>
          <p:cNvSpPr txBox="1"/>
          <p:nvPr/>
        </p:nvSpPr>
        <p:spPr>
          <a:xfrm>
            <a:off x="6705600" y="4114800"/>
            <a:ext cx="1981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ENCOURAGING</a:t>
            </a:r>
          </a:p>
        </p:txBody>
      </p:sp>
      <p:sp>
        <p:nvSpPr>
          <p:cNvPr id="143" name="TextBox 142"/>
          <p:cNvSpPr txBox="1"/>
          <p:nvPr/>
        </p:nvSpPr>
        <p:spPr>
          <a:xfrm>
            <a:off x="6705600" y="43517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FIRST CLASS</a:t>
            </a:r>
          </a:p>
        </p:txBody>
      </p:sp>
      <p:sp>
        <p:nvSpPr>
          <p:cNvPr id="144" name="TextBox 143"/>
          <p:cNvSpPr txBox="1"/>
          <p:nvPr/>
        </p:nvSpPr>
        <p:spPr>
          <a:xfrm>
            <a:off x="6705600" y="45720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OUTSTANDING</a:t>
            </a:r>
          </a:p>
        </p:txBody>
      </p:sp>
      <p:sp>
        <p:nvSpPr>
          <p:cNvPr id="145" name="TextBox 144"/>
          <p:cNvSpPr txBox="1"/>
          <p:nvPr/>
        </p:nvSpPr>
        <p:spPr>
          <a:xfrm>
            <a:off x="4572000" y="10858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ANXIOUS</a:t>
            </a:r>
          </a:p>
        </p:txBody>
      </p:sp>
      <p:sp>
        <p:nvSpPr>
          <p:cNvPr id="146" name="TextBox 145"/>
          <p:cNvSpPr txBox="1"/>
          <p:nvPr/>
        </p:nvSpPr>
        <p:spPr>
          <a:xfrm>
            <a:off x="2133600" y="10370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CREATIVE</a:t>
            </a:r>
          </a:p>
        </p:txBody>
      </p:sp>
      <p:sp>
        <p:nvSpPr>
          <p:cNvPr id="147" name="TextBox 146"/>
          <p:cNvSpPr txBox="1"/>
          <p:nvPr/>
        </p:nvSpPr>
        <p:spPr>
          <a:xfrm>
            <a:off x="76200" y="1143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CHARISMATIC</a:t>
            </a:r>
          </a:p>
        </p:txBody>
      </p:sp>
      <p:sp>
        <p:nvSpPr>
          <p:cNvPr id="148" name="TextBox 147"/>
          <p:cNvSpPr txBox="1"/>
          <p:nvPr/>
        </p:nvSpPr>
        <p:spPr>
          <a:xfrm>
            <a:off x="76200" y="3429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COURAGEOUS</a:t>
            </a:r>
          </a:p>
        </p:txBody>
      </p:sp>
      <p:sp>
        <p:nvSpPr>
          <p:cNvPr id="149" name="TextBox 148"/>
          <p:cNvSpPr txBox="1"/>
          <p:nvPr/>
        </p:nvSpPr>
        <p:spPr>
          <a:xfrm>
            <a:off x="76200" y="571500"/>
            <a:ext cx="2286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DEMONSTRATIVE</a:t>
            </a:r>
          </a:p>
        </p:txBody>
      </p:sp>
      <p:sp>
        <p:nvSpPr>
          <p:cNvPr id="150" name="TextBox 149"/>
          <p:cNvSpPr txBox="1"/>
          <p:nvPr/>
        </p:nvSpPr>
        <p:spPr>
          <a:xfrm>
            <a:off x="76200" y="8001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ACTIVE</a:t>
            </a:r>
          </a:p>
        </p:txBody>
      </p:sp>
      <p:sp>
        <p:nvSpPr>
          <p:cNvPr id="151" name="TextBox 150"/>
          <p:cNvSpPr txBox="1"/>
          <p:nvPr/>
        </p:nvSpPr>
        <p:spPr>
          <a:xfrm>
            <a:off x="762000" y="1200150"/>
            <a:ext cx="1752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RELIABLE</a:t>
            </a:r>
          </a:p>
        </p:txBody>
      </p:sp>
      <p:sp>
        <p:nvSpPr>
          <p:cNvPr id="152" name="TextBox 151"/>
          <p:cNvSpPr txBox="1"/>
          <p:nvPr/>
        </p:nvSpPr>
        <p:spPr>
          <a:xfrm>
            <a:off x="6705600" y="16002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ADAPTABLE</a:t>
            </a:r>
          </a:p>
        </p:txBody>
      </p:sp>
      <p:sp>
        <p:nvSpPr>
          <p:cNvPr id="153" name="TextBox 152"/>
          <p:cNvSpPr txBox="1"/>
          <p:nvPr/>
        </p:nvSpPr>
        <p:spPr>
          <a:xfrm>
            <a:off x="6629400" y="18288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DECISIVE</a:t>
            </a:r>
          </a:p>
        </p:txBody>
      </p:sp>
      <p:sp>
        <p:nvSpPr>
          <p:cNvPr id="154" name="TextBox 153"/>
          <p:cNvSpPr txBox="1"/>
          <p:nvPr/>
        </p:nvSpPr>
        <p:spPr>
          <a:xfrm>
            <a:off x="152400" y="44660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ENERGETIC</a:t>
            </a:r>
          </a:p>
        </p:txBody>
      </p:sp>
      <p:sp>
        <p:nvSpPr>
          <p:cNvPr id="155" name="TextBox 154"/>
          <p:cNvSpPr txBox="1"/>
          <p:nvPr/>
        </p:nvSpPr>
        <p:spPr>
          <a:xfrm>
            <a:off x="152400" y="14287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ENTHUSIASTIC</a:t>
            </a:r>
          </a:p>
        </p:txBody>
      </p:sp>
      <p:sp>
        <p:nvSpPr>
          <p:cNvPr id="156" name="TextBox 155"/>
          <p:cNvSpPr txBox="1"/>
          <p:nvPr/>
        </p:nvSpPr>
        <p:spPr>
          <a:xfrm>
            <a:off x="76200" y="971550"/>
            <a:ext cx="16764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FEARLESS</a:t>
            </a:r>
          </a:p>
        </p:txBody>
      </p:sp>
      <p:sp>
        <p:nvSpPr>
          <p:cNvPr id="157" name="TextBox 156"/>
          <p:cNvSpPr txBox="1"/>
          <p:nvPr/>
        </p:nvSpPr>
        <p:spPr>
          <a:xfrm>
            <a:off x="2133600" y="1371600"/>
            <a:ext cx="1371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DILIGENT</a:t>
            </a:r>
          </a:p>
        </p:txBody>
      </p:sp>
      <p:sp>
        <p:nvSpPr>
          <p:cNvPr id="158" name="TextBox 157"/>
          <p:cNvSpPr txBox="1"/>
          <p:nvPr/>
        </p:nvSpPr>
        <p:spPr>
          <a:xfrm>
            <a:off x="3124200" y="1894285"/>
            <a:ext cx="1905000" cy="369332"/>
          </a:xfrm>
          <a:prstGeom prst="rect">
            <a:avLst/>
          </a:prstGeom>
          <a:noFill/>
          <a:effectLst>
            <a:outerShdw blurRad="50800" dist="50800" dir="5400000" algn="ctr" rotWithShape="0">
              <a:srgbClr val="000000">
                <a:alpha val="0"/>
              </a:srgbClr>
            </a:outerShdw>
          </a:effectLst>
        </p:spPr>
        <p:txBody>
          <a:bodyPr>
            <a:spAutoFit/>
          </a:bodyPr>
          <a:lstStyle/>
          <a:p>
            <a:pPr algn="ctr" fontAlgn="auto">
              <a:spcBef>
                <a:spcPts val="0"/>
              </a:spcBef>
              <a:spcAft>
                <a:spcPts val="0"/>
              </a:spcAft>
              <a:defRPr/>
            </a:pPr>
            <a:r>
              <a:rPr lang="en-US" kern="0" dirty="0"/>
              <a:t>DYNAMIC</a:t>
            </a:r>
          </a:p>
        </p:txBody>
      </p:sp>
      <p:sp>
        <p:nvSpPr>
          <p:cNvPr id="159" name="TextBox 158"/>
          <p:cNvSpPr txBox="1"/>
          <p:nvPr/>
        </p:nvSpPr>
        <p:spPr>
          <a:xfrm>
            <a:off x="6629400" y="24086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GREGARIOUS</a:t>
            </a:r>
          </a:p>
        </p:txBody>
      </p:sp>
      <p:sp>
        <p:nvSpPr>
          <p:cNvPr id="160" name="TextBox 159"/>
          <p:cNvSpPr txBox="1"/>
          <p:nvPr/>
        </p:nvSpPr>
        <p:spPr>
          <a:xfrm>
            <a:off x="6705600" y="25800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HONEST</a:t>
            </a:r>
          </a:p>
        </p:txBody>
      </p:sp>
      <p:sp>
        <p:nvSpPr>
          <p:cNvPr id="161" name="TextBox 160"/>
          <p:cNvSpPr txBox="1"/>
          <p:nvPr/>
        </p:nvSpPr>
        <p:spPr>
          <a:xfrm>
            <a:off x="6705600" y="27515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INDEPENDENT</a:t>
            </a:r>
          </a:p>
        </p:txBody>
      </p:sp>
      <p:sp>
        <p:nvSpPr>
          <p:cNvPr id="162" name="TextBox 161"/>
          <p:cNvSpPr txBox="1"/>
          <p:nvPr/>
        </p:nvSpPr>
        <p:spPr>
          <a:xfrm>
            <a:off x="6934200" y="29801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INTUITIVE</a:t>
            </a:r>
          </a:p>
        </p:txBody>
      </p:sp>
      <p:sp>
        <p:nvSpPr>
          <p:cNvPr id="163" name="TextBox 162"/>
          <p:cNvSpPr txBox="1"/>
          <p:nvPr/>
        </p:nvSpPr>
        <p:spPr>
          <a:xfrm>
            <a:off x="5105400" y="2114550"/>
            <a:ext cx="1600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SIGHTFUL</a:t>
            </a:r>
          </a:p>
        </p:txBody>
      </p:sp>
      <p:sp>
        <p:nvSpPr>
          <p:cNvPr id="164" name="TextBox 163"/>
          <p:cNvSpPr txBox="1"/>
          <p:nvPr/>
        </p:nvSpPr>
        <p:spPr>
          <a:xfrm>
            <a:off x="4648200" y="22860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OPTIMISTIC</a:t>
            </a:r>
          </a:p>
        </p:txBody>
      </p:sp>
      <p:sp>
        <p:nvSpPr>
          <p:cNvPr id="165" name="TextBox 164"/>
          <p:cNvSpPr txBox="1"/>
          <p:nvPr/>
        </p:nvSpPr>
        <p:spPr>
          <a:xfrm>
            <a:off x="4648200" y="25146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PASSIONATE</a:t>
            </a:r>
          </a:p>
        </p:txBody>
      </p:sp>
      <p:sp>
        <p:nvSpPr>
          <p:cNvPr id="166" name="TextBox 165"/>
          <p:cNvSpPr txBox="1"/>
          <p:nvPr/>
        </p:nvSpPr>
        <p:spPr>
          <a:xfrm>
            <a:off x="152400" y="46374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PATIENT</a:t>
            </a:r>
          </a:p>
        </p:txBody>
      </p:sp>
      <p:sp>
        <p:nvSpPr>
          <p:cNvPr id="167" name="TextBox 166"/>
          <p:cNvSpPr txBox="1"/>
          <p:nvPr/>
        </p:nvSpPr>
        <p:spPr>
          <a:xfrm>
            <a:off x="152400" y="48660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WONDROUS</a:t>
            </a:r>
          </a:p>
        </p:txBody>
      </p:sp>
      <p:sp>
        <p:nvSpPr>
          <p:cNvPr id="168" name="TextBox 167"/>
          <p:cNvSpPr txBox="1"/>
          <p:nvPr/>
        </p:nvSpPr>
        <p:spPr>
          <a:xfrm>
            <a:off x="2133600" y="43434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PRACTICAL</a:t>
            </a:r>
          </a:p>
        </p:txBody>
      </p:sp>
      <p:sp>
        <p:nvSpPr>
          <p:cNvPr id="169" name="TextBox 168"/>
          <p:cNvSpPr txBox="1"/>
          <p:nvPr/>
        </p:nvSpPr>
        <p:spPr>
          <a:xfrm>
            <a:off x="2133600" y="45720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RATIONAL</a:t>
            </a:r>
          </a:p>
        </p:txBody>
      </p:sp>
      <p:sp>
        <p:nvSpPr>
          <p:cNvPr id="170" name="TextBox 169"/>
          <p:cNvSpPr txBox="1"/>
          <p:nvPr/>
        </p:nvSpPr>
        <p:spPr>
          <a:xfrm>
            <a:off x="4648200" y="2686050"/>
            <a:ext cx="2362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SELF-CONFIDENT</a:t>
            </a:r>
          </a:p>
        </p:txBody>
      </p:sp>
      <p:sp>
        <p:nvSpPr>
          <p:cNvPr id="171" name="TextBox 170"/>
          <p:cNvSpPr txBox="1"/>
          <p:nvPr/>
        </p:nvSpPr>
        <p:spPr>
          <a:xfrm>
            <a:off x="4648200" y="2922985"/>
            <a:ext cx="2362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SELF-DISCIPLINED</a:t>
            </a:r>
          </a:p>
        </p:txBody>
      </p:sp>
      <p:sp>
        <p:nvSpPr>
          <p:cNvPr id="172" name="TextBox 171"/>
          <p:cNvSpPr txBox="1"/>
          <p:nvPr/>
        </p:nvSpPr>
        <p:spPr>
          <a:xfrm>
            <a:off x="4648200" y="46374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SENSIBLE</a:t>
            </a:r>
          </a:p>
        </p:txBody>
      </p:sp>
      <p:sp>
        <p:nvSpPr>
          <p:cNvPr id="173" name="TextBox 172"/>
          <p:cNvSpPr txBox="1"/>
          <p:nvPr/>
        </p:nvSpPr>
        <p:spPr>
          <a:xfrm>
            <a:off x="2133600" y="48089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TOUGH</a:t>
            </a:r>
          </a:p>
        </p:txBody>
      </p:sp>
      <p:sp>
        <p:nvSpPr>
          <p:cNvPr id="174" name="TextBox 173"/>
          <p:cNvSpPr txBox="1"/>
          <p:nvPr/>
        </p:nvSpPr>
        <p:spPr>
          <a:xfrm>
            <a:off x="4648200" y="48089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WILLING</a:t>
            </a:r>
          </a:p>
        </p:txBody>
      </p:sp>
      <p:sp>
        <p:nvSpPr>
          <p:cNvPr id="175" name="TextBox 174"/>
          <p:cNvSpPr txBox="1"/>
          <p:nvPr/>
        </p:nvSpPr>
        <p:spPr>
          <a:xfrm>
            <a:off x="2133600" y="1894285"/>
            <a:ext cx="12954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AFFABLE</a:t>
            </a:r>
          </a:p>
        </p:txBody>
      </p:sp>
      <p:sp>
        <p:nvSpPr>
          <p:cNvPr id="176" name="TextBox 175"/>
          <p:cNvSpPr txBox="1"/>
          <p:nvPr/>
        </p:nvSpPr>
        <p:spPr>
          <a:xfrm>
            <a:off x="4648200" y="3151585"/>
            <a:ext cx="2362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INCREDIBLE</a:t>
            </a:r>
          </a:p>
        </p:txBody>
      </p:sp>
      <p:sp>
        <p:nvSpPr>
          <p:cNvPr id="177" name="TextBox 176"/>
          <p:cNvSpPr txBox="1"/>
          <p:nvPr/>
        </p:nvSpPr>
        <p:spPr>
          <a:xfrm>
            <a:off x="2133600" y="12001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FABULOUS</a:t>
            </a:r>
          </a:p>
        </p:txBody>
      </p:sp>
      <p:sp>
        <p:nvSpPr>
          <p:cNvPr id="178" name="TextBox 177"/>
          <p:cNvSpPr txBox="1"/>
          <p:nvPr/>
        </p:nvSpPr>
        <p:spPr>
          <a:xfrm>
            <a:off x="4572000" y="4572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REMARKABLE</a:t>
            </a:r>
          </a:p>
        </p:txBody>
      </p:sp>
      <p:sp>
        <p:nvSpPr>
          <p:cNvPr id="179" name="TextBox 178"/>
          <p:cNvSpPr txBox="1"/>
          <p:nvPr/>
        </p:nvSpPr>
        <p:spPr>
          <a:xfrm>
            <a:off x="2133600" y="20574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PERFECTION</a:t>
            </a:r>
          </a:p>
        </p:txBody>
      </p:sp>
      <p:sp>
        <p:nvSpPr>
          <p:cNvPr id="180" name="TextBox 179"/>
          <p:cNvSpPr txBox="1"/>
          <p:nvPr/>
        </p:nvSpPr>
        <p:spPr>
          <a:xfrm>
            <a:off x="4572000" y="12656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ETERNAL</a:t>
            </a:r>
          </a:p>
        </p:txBody>
      </p:sp>
      <p:sp>
        <p:nvSpPr>
          <p:cNvPr id="181" name="TextBox 180"/>
          <p:cNvSpPr txBox="1"/>
          <p:nvPr/>
        </p:nvSpPr>
        <p:spPr>
          <a:xfrm>
            <a:off x="4572000" y="14370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DEVOTION</a:t>
            </a:r>
          </a:p>
        </p:txBody>
      </p:sp>
      <p:sp>
        <p:nvSpPr>
          <p:cNvPr id="182" name="TextBox 181"/>
          <p:cNvSpPr txBox="1"/>
          <p:nvPr/>
        </p:nvSpPr>
        <p:spPr>
          <a:xfrm>
            <a:off x="6705600" y="13799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LOYAL </a:t>
            </a:r>
          </a:p>
        </p:txBody>
      </p:sp>
      <p:sp>
        <p:nvSpPr>
          <p:cNvPr id="183" name="TextBox 182"/>
          <p:cNvSpPr txBox="1"/>
          <p:nvPr/>
        </p:nvSpPr>
        <p:spPr>
          <a:xfrm>
            <a:off x="152400" y="24657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EXPANSIVE</a:t>
            </a:r>
          </a:p>
        </p:txBody>
      </p:sp>
      <p:sp>
        <p:nvSpPr>
          <p:cNvPr id="184" name="TextBox 183"/>
          <p:cNvSpPr txBox="1"/>
          <p:nvPr/>
        </p:nvSpPr>
        <p:spPr>
          <a:xfrm>
            <a:off x="6629400" y="114300"/>
            <a:ext cx="1600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BALANCED</a:t>
            </a:r>
          </a:p>
        </p:txBody>
      </p:sp>
      <p:sp>
        <p:nvSpPr>
          <p:cNvPr id="185" name="TextBox 184"/>
          <p:cNvSpPr txBox="1"/>
          <p:nvPr/>
        </p:nvSpPr>
        <p:spPr>
          <a:xfrm>
            <a:off x="152400" y="20574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UNBELIEVEABLE</a:t>
            </a:r>
          </a:p>
        </p:txBody>
      </p:sp>
    </p:spTree>
    <p:extLst>
      <p:ext uri="{BB962C8B-B14F-4D97-AF65-F5344CB8AC3E}">
        <p14:creationId xmlns:p14="http://schemas.microsoft.com/office/powerpoint/2010/main" val="10071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checkerboard(down)">
                                      <p:cBhvr>
                                        <p:cTn id="7" dur="500"/>
                                        <p:tgtEl>
                                          <p:spTgt spid="9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checkerboard(across)">
                                      <p:cBhvr>
                                        <p:cTn id="11" dur="500"/>
                                        <p:tgtEl>
                                          <p:spTgt spid="96"/>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checkerboard(across)">
                                      <p:cBhvr>
                                        <p:cTn id="15" dur="500"/>
                                        <p:tgtEl>
                                          <p:spTgt spid="97"/>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checkerboard(across)">
                                      <p:cBhvr>
                                        <p:cTn id="19" dur="500"/>
                                        <p:tgtEl>
                                          <p:spTgt spid="98"/>
                                        </p:tgtEl>
                                      </p:cBhvr>
                                    </p:animEffect>
                                  </p:childTnLst>
                                </p:cTn>
                              </p:par>
                            </p:childTnLst>
                          </p:cTn>
                        </p:par>
                        <p:par>
                          <p:cTn id="20" fill="hold">
                            <p:stCondLst>
                              <p:cond delay="2000"/>
                            </p:stCondLst>
                            <p:childTnLst>
                              <p:par>
                                <p:cTn id="21" presetID="5" presetClass="entr" presetSubtype="10" fill="hold" grpId="0" nodeType="after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checkerboard(across)">
                                      <p:cBhvr>
                                        <p:cTn id="23" dur="500"/>
                                        <p:tgtEl>
                                          <p:spTgt spid="99"/>
                                        </p:tgtEl>
                                      </p:cBhvr>
                                    </p:animEffect>
                                  </p:childTnLst>
                                </p:cTn>
                              </p:par>
                            </p:childTnLst>
                          </p:cTn>
                        </p:par>
                        <p:par>
                          <p:cTn id="24" fill="hold">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checkerboard(across)">
                                      <p:cBhvr>
                                        <p:cTn id="27" dur="500"/>
                                        <p:tgtEl>
                                          <p:spTgt spid="100"/>
                                        </p:tgtEl>
                                      </p:cBhvr>
                                    </p:animEffect>
                                  </p:childTnLst>
                                </p:cTn>
                              </p:par>
                            </p:childTnLst>
                          </p:cTn>
                        </p:par>
                        <p:par>
                          <p:cTn id="28" fill="hold">
                            <p:stCondLst>
                              <p:cond delay="3000"/>
                            </p:stCondLst>
                            <p:childTnLst>
                              <p:par>
                                <p:cTn id="29" presetID="5" presetClass="entr" presetSubtype="10" fill="hold" grpId="0" nodeType="after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checkerboard(across)">
                                      <p:cBhvr>
                                        <p:cTn id="31" dur="500"/>
                                        <p:tgtEl>
                                          <p:spTgt spid="101"/>
                                        </p:tgtEl>
                                      </p:cBhvr>
                                    </p:animEffect>
                                  </p:childTnLst>
                                </p:cTn>
                              </p:par>
                            </p:childTnLst>
                          </p:cTn>
                        </p:par>
                        <p:par>
                          <p:cTn id="32" fill="hold">
                            <p:stCondLst>
                              <p:cond delay="3500"/>
                            </p:stCondLst>
                            <p:childTnLst>
                              <p:par>
                                <p:cTn id="33" presetID="5" presetClass="entr" presetSubtype="10" fill="hold" grpId="0" nodeType="afterEffect">
                                  <p:stCondLst>
                                    <p:cond delay="0"/>
                                  </p:stCondLst>
                                  <p:childTnLst>
                                    <p:set>
                                      <p:cBhvr>
                                        <p:cTn id="34" dur="1" fill="hold">
                                          <p:stCondLst>
                                            <p:cond delay="0"/>
                                          </p:stCondLst>
                                        </p:cTn>
                                        <p:tgtEl>
                                          <p:spTgt spid="102"/>
                                        </p:tgtEl>
                                        <p:attrNameLst>
                                          <p:attrName>style.visibility</p:attrName>
                                        </p:attrNameLst>
                                      </p:cBhvr>
                                      <p:to>
                                        <p:strVal val="visible"/>
                                      </p:to>
                                    </p:set>
                                    <p:animEffect transition="in" filter="checkerboard(across)">
                                      <p:cBhvr>
                                        <p:cTn id="35" dur="500"/>
                                        <p:tgtEl>
                                          <p:spTgt spid="102"/>
                                        </p:tgtEl>
                                      </p:cBhvr>
                                    </p:animEffect>
                                  </p:childTnLst>
                                </p:cTn>
                              </p:par>
                            </p:childTnLst>
                          </p:cTn>
                        </p:par>
                        <p:par>
                          <p:cTn id="36" fill="hold">
                            <p:stCondLst>
                              <p:cond delay="4000"/>
                            </p:stCondLst>
                            <p:childTnLst>
                              <p:par>
                                <p:cTn id="37" presetID="5" presetClass="entr" presetSubtype="10" fill="hold" grpId="0"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checkerboard(across)">
                                      <p:cBhvr>
                                        <p:cTn id="39" dur="500"/>
                                        <p:tgtEl>
                                          <p:spTgt spid="103"/>
                                        </p:tgtEl>
                                      </p:cBhvr>
                                    </p:animEffect>
                                  </p:childTnLst>
                                </p:cTn>
                              </p:par>
                            </p:childTnLst>
                          </p:cTn>
                        </p:par>
                        <p:par>
                          <p:cTn id="40" fill="hold">
                            <p:stCondLst>
                              <p:cond delay="4500"/>
                            </p:stCondLst>
                            <p:childTnLst>
                              <p:par>
                                <p:cTn id="41" presetID="5" presetClass="entr" presetSubtype="10" fill="hold" grpId="0" nodeType="after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checkerboard(across)">
                                      <p:cBhvr>
                                        <p:cTn id="43" dur="500"/>
                                        <p:tgtEl>
                                          <p:spTgt spid="104"/>
                                        </p:tgtEl>
                                      </p:cBhvr>
                                    </p:animEffect>
                                  </p:childTnLst>
                                </p:cTn>
                              </p:par>
                            </p:childTnLst>
                          </p:cTn>
                        </p:par>
                        <p:par>
                          <p:cTn id="44" fill="hold">
                            <p:stCondLst>
                              <p:cond delay="5000"/>
                            </p:stCondLst>
                            <p:childTnLst>
                              <p:par>
                                <p:cTn id="45" presetID="5" presetClass="entr" presetSubtype="10" fill="hold" grpId="0" nodeType="after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checkerboard(across)">
                                      <p:cBhvr>
                                        <p:cTn id="47" dur="500"/>
                                        <p:tgtEl>
                                          <p:spTgt spid="105"/>
                                        </p:tgtEl>
                                      </p:cBhvr>
                                    </p:animEffect>
                                  </p:childTnLst>
                                </p:cTn>
                              </p:par>
                            </p:childTnLst>
                          </p:cTn>
                        </p:par>
                        <p:par>
                          <p:cTn id="48" fill="hold">
                            <p:stCondLst>
                              <p:cond delay="5500"/>
                            </p:stCondLst>
                            <p:childTnLst>
                              <p:par>
                                <p:cTn id="49" presetID="5" presetClass="entr" presetSubtype="10" fill="hold" grpId="0" nodeType="after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checkerboard(across)">
                                      <p:cBhvr>
                                        <p:cTn id="51" dur="500"/>
                                        <p:tgtEl>
                                          <p:spTgt spid="106"/>
                                        </p:tgtEl>
                                      </p:cBhvr>
                                    </p:animEffect>
                                  </p:childTnLst>
                                </p:cTn>
                              </p:par>
                            </p:childTnLst>
                          </p:cTn>
                        </p:par>
                        <p:par>
                          <p:cTn id="52" fill="hold">
                            <p:stCondLst>
                              <p:cond delay="6000"/>
                            </p:stCondLst>
                            <p:childTnLst>
                              <p:par>
                                <p:cTn id="53" presetID="5" presetClass="entr" presetSubtype="10" fill="hold" grpId="0" nodeType="after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checkerboard(across)">
                                      <p:cBhvr>
                                        <p:cTn id="55" dur="500"/>
                                        <p:tgtEl>
                                          <p:spTgt spid="107"/>
                                        </p:tgtEl>
                                      </p:cBhvr>
                                    </p:animEffect>
                                  </p:childTnLst>
                                </p:cTn>
                              </p:par>
                            </p:childTnLst>
                          </p:cTn>
                        </p:par>
                        <p:par>
                          <p:cTn id="56" fill="hold">
                            <p:stCondLst>
                              <p:cond delay="6500"/>
                            </p:stCondLst>
                            <p:childTnLst>
                              <p:par>
                                <p:cTn id="57" presetID="5" presetClass="entr" presetSubtype="10" fill="hold" grpId="0" nodeType="after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checkerboard(across)">
                                      <p:cBhvr>
                                        <p:cTn id="59" dur="500"/>
                                        <p:tgtEl>
                                          <p:spTgt spid="108"/>
                                        </p:tgtEl>
                                      </p:cBhvr>
                                    </p:animEffect>
                                  </p:childTnLst>
                                </p:cTn>
                              </p:par>
                            </p:childTnLst>
                          </p:cTn>
                        </p:par>
                        <p:par>
                          <p:cTn id="60" fill="hold">
                            <p:stCondLst>
                              <p:cond delay="7000"/>
                            </p:stCondLst>
                            <p:childTnLst>
                              <p:par>
                                <p:cTn id="61" presetID="5" presetClass="entr" presetSubtype="10" fill="hold" grpId="0" nodeType="afterEffect">
                                  <p:stCondLst>
                                    <p:cond delay="0"/>
                                  </p:stCondLst>
                                  <p:childTnLst>
                                    <p:set>
                                      <p:cBhvr>
                                        <p:cTn id="62" dur="1" fill="hold">
                                          <p:stCondLst>
                                            <p:cond delay="0"/>
                                          </p:stCondLst>
                                        </p:cTn>
                                        <p:tgtEl>
                                          <p:spTgt spid="109"/>
                                        </p:tgtEl>
                                        <p:attrNameLst>
                                          <p:attrName>style.visibility</p:attrName>
                                        </p:attrNameLst>
                                      </p:cBhvr>
                                      <p:to>
                                        <p:strVal val="visible"/>
                                      </p:to>
                                    </p:set>
                                    <p:animEffect transition="in" filter="checkerboard(across)">
                                      <p:cBhvr>
                                        <p:cTn id="63" dur="500"/>
                                        <p:tgtEl>
                                          <p:spTgt spid="109"/>
                                        </p:tgtEl>
                                      </p:cBhvr>
                                    </p:animEffect>
                                  </p:childTnLst>
                                </p:cTn>
                              </p:par>
                            </p:childTnLst>
                          </p:cTn>
                        </p:par>
                        <p:par>
                          <p:cTn id="64" fill="hold">
                            <p:stCondLst>
                              <p:cond delay="7500"/>
                            </p:stCondLst>
                            <p:childTnLst>
                              <p:par>
                                <p:cTn id="65" presetID="5" presetClass="entr" presetSubtype="10" fill="hold" grpId="0" nodeType="after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checkerboard(across)">
                                      <p:cBhvr>
                                        <p:cTn id="67" dur="500"/>
                                        <p:tgtEl>
                                          <p:spTgt spid="110"/>
                                        </p:tgtEl>
                                      </p:cBhvr>
                                    </p:animEffect>
                                  </p:childTnLst>
                                </p:cTn>
                              </p:par>
                            </p:childTnLst>
                          </p:cTn>
                        </p:par>
                        <p:par>
                          <p:cTn id="68" fill="hold">
                            <p:stCondLst>
                              <p:cond delay="8000"/>
                            </p:stCondLst>
                            <p:childTnLst>
                              <p:par>
                                <p:cTn id="69" presetID="5" presetClass="entr" presetSubtype="10" fill="hold" grpId="0" nodeType="afterEffect">
                                  <p:stCondLst>
                                    <p:cond delay="0"/>
                                  </p:stCondLst>
                                  <p:childTnLst>
                                    <p:set>
                                      <p:cBhvr>
                                        <p:cTn id="70" dur="1" fill="hold">
                                          <p:stCondLst>
                                            <p:cond delay="0"/>
                                          </p:stCondLst>
                                        </p:cTn>
                                        <p:tgtEl>
                                          <p:spTgt spid="111"/>
                                        </p:tgtEl>
                                        <p:attrNameLst>
                                          <p:attrName>style.visibility</p:attrName>
                                        </p:attrNameLst>
                                      </p:cBhvr>
                                      <p:to>
                                        <p:strVal val="visible"/>
                                      </p:to>
                                    </p:set>
                                    <p:animEffect transition="in" filter="checkerboard(across)">
                                      <p:cBhvr>
                                        <p:cTn id="71" dur="500"/>
                                        <p:tgtEl>
                                          <p:spTgt spid="111"/>
                                        </p:tgtEl>
                                      </p:cBhvr>
                                    </p:animEffect>
                                  </p:childTnLst>
                                </p:cTn>
                              </p:par>
                            </p:childTnLst>
                          </p:cTn>
                        </p:par>
                        <p:par>
                          <p:cTn id="72" fill="hold">
                            <p:stCondLst>
                              <p:cond delay="8500"/>
                            </p:stCondLst>
                            <p:childTnLst>
                              <p:par>
                                <p:cTn id="73" presetID="5" presetClass="entr" presetSubtype="10" fill="hold" grpId="0" nodeType="after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checkerboard(across)">
                                      <p:cBhvr>
                                        <p:cTn id="75" dur="500"/>
                                        <p:tgtEl>
                                          <p:spTgt spid="112"/>
                                        </p:tgtEl>
                                      </p:cBhvr>
                                    </p:animEffect>
                                  </p:childTnLst>
                                </p:cTn>
                              </p:par>
                            </p:childTnLst>
                          </p:cTn>
                        </p:par>
                        <p:par>
                          <p:cTn id="76" fill="hold">
                            <p:stCondLst>
                              <p:cond delay="9000"/>
                            </p:stCondLst>
                            <p:childTnLst>
                              <p:par>
                                <p:cTn id="77" presetID="5" presetClass="entr" presetSubtype="10" fill="hold" grpId="0" nodeType="afterEffect">
                                  <p:stCondLst>
                                    <p:cond delay="0"/>
                                  </p:stCondLst>
                                  <p:childTnLst>
                                    <p:set>
                                      <p:cBhvr>
                                        <p:cTn id="78" dur="1" fill="hold">
                                          <p:stCondLst>
                                            <p:cond delay="0"/>
                                          </p:stCondLst>
                                        </p:cTn>
                                        <p:tgtEl>
                                          <p:spTgt spid="113"/>
                                        </p:tgtEl>
                                        <p:attrNameLst>
                                          <p:attrName>style.visibility</p:attrName>
                                        </p:attrNameLst>
                                      </p:cBhvr>
                                      <p:to>
                                        <p:strVal val="visible"/>
                                      </p:to>
                                    </p:set>
                                    <p:animEffect transition="in" filter="checkerboard(across)">
                                      <p:cBhvr>
                                        <p:cTn id="79" dur="500"/>
                                        <p:tgtEl>
                                          <p:spTgt spid="113"/>
                                        </p:tgtEl>
                                      </p:cBhvr>
                                    </p:animEffect>
                                  </p:childTnLst>
                                </p:cTn>
                              </p:par>
                            </p:childTnLst>
                          </p:cTn>
                        </p:par>
                        <p:par>
                          <p:cTn id="80" fill="hold">
                            <p:stCondLst>
                              <p:cond delay="9500"/>
                            </p:stCondLst>
                            <p:childTnLst>
                              <p:par>
                                <p:cTn id="81" presetID="5" presetClass="entr" presetSubtype="10" fill="hold" grpId="0" nodeType="afterEffect">
                                  <p:stCondLst>
                                    <p:cond delay="0"/>
                                  </p:stCondLst>
                                  <p:childTnLst>
                                    <p:set>
                                      <p:cBhvr>
                                        <p:cTn id="82" dur="1" fill="hold">
                                          <p:stCondLst>
                                            <p:cond delay="0"/>
                                          </p:stCondLst>
                                        </p:cTn>
                                        <p:tgtEl>
                                          <p:spTgt spid="114"/>
                                        </p:tgtEl>
                                        <p:attrNameLst>
                                          <p:attrName>style.visibility</p:attrName>
                                        </p:attrNameLst>
                                      </p:cBhvr>
                                      <p:to>
                                        <p:strVal val="visible"/>
                                      </p:to>
                                    </p:set>
                                    <p:animEffect transition="in" filter="checkerboard(across)">
                                      <p:cBhvr>
                                        <p:cTn id="83" dur="500"/>
                                        <p:tgtEl>
                                          <p:spTgt spid="114"/>
                                        </p:tgtEl>
                                      </p:cBhvr>
                                    </p:animEffect>
                                  </p:childTnLst>
                                </p:cTn>
                              </p:par>
                            </p:childTnLst>
                          </p:cTn>
                        </p:par>
                        <p:par>
                          <p:cTn id="84" fill="hold">
                            <p:stCondLst>
                              <p:cond delay="10000"/>
                            </p:stCondLst>
                            <p:childTnLst>
                              <p:par>
                                <p:cTn id="85" presetID="5" presetClass="entr" presetSubtype="10" fill="hold" grpId="0" nodeType="afterEffect">
                                  <p:stCondLst>
                                    <p:cond delay="0"/>
                                  </p:stCondLst>
                                  <p:childTnLst>
                                    <p:set>
                                      <p:cBhvr>
                                        <p:cTn id="86" dur="1" fill="hold">
                                          <p:stCondLst>
                                            <p:cond delay="0"/>
                                          </p:stCondLst>
                                        </p:cTn>
                                        <p:tgtEl>
                                          <p:spTgt spid="115"/>
                                        </p:tgtEl>
                                        <p:attrNameLst>
                                          <p:attrName>style.visibility</p:attrName>
                                        </p:attrNameLst>
                                      </p:cBhvr>
                                      <p:to>
                                        <p:strVal val="visible"/>
                                      </p:to>
                                    </p:set>
                                    <p:animEffect transition="in" filter="checkerboard(across)">
                                      <p:cBhvr>
                                        <p:cTn id="87" dur="500"/>
                                        <p:tgtEl>
                                          <p:spTgt spid="115"/>
                                        </p:tgtEl>
                                      </p:cBhvr>
                                    </p:animEffect>
                                  </p:childTnLst>
                                </p:cTn>
                              </p:par>
                            </p:childTnLst>
                          </p:cTn>
                        </p:par>
                        <p:par>
                          <p:cTn id="88" fill="hold">
                            <p:stCondLst>
                              <p:cond delay="10500"/>
                            </p:stCondLst>
                            <p:childTnLst>
                              <p:par>
                                <p:cTn id="89" presetID="5" presetClass="entr" presetSubtype="10" fill="hold" grpId="0" nodeType="afterEffect">
                                  <p:stCondLst>
                                    <p:cond delay="0"/>
                                  </p:stCondLst>
                                  <p:childTnLst>
                                    <p:set>
                                      <p:cBhvr>
                                        <p:cTn id="90" dur="1" fill="hold">
                                          <p:stCondLst>
                                            <p:cond delay="0"/>
                                          </p:stCondLst>
                                        </p:cTn>
                                        <p:tgtEl>
                                          <p:spTgt spid="116"/>
                                        </p:tgtEl>
                                        <p:attrNameLst>
                                          <p:attrName>style.visibility</p:attrName>
                                        </p:attrNameLst>
                                      </p:cBhvr>
                                      <p:to>
                                        <p:strVal val="visible"/>
                                      </p:to>
                                    </p:set>
                                    <p:animEffect transition="in" filter="checkerboard(across)">
                                      <p:cBhvr>
                                        <p:cTn id="91" dur="500"/>
                                        <p:tgtEl>
                                          <p:spTgt spid="116"/>
                                        </p:tgtEl>
                                      </p:cBhvr>
                                    </p:animEffect>
                                  </p:childTnLst>
                                </p:cTn>
                              </p:par>
                            </p:childTnLst>
                          </p:cTn>
                        </p:par>
                        <p:par>
                          <p:cTn id="92" fill="hold">
                            <p:stCondLst>
                              <p:cond delay="11000"/>
                            </p:stCondLst>
                            <p:childTnLst>
                              <p:par>
                                <p:cTn id="93" presetID="5" presetClass="entr" presetSubtype="10" fill="hold" grpId="0" nodeType="afterEffect">
                                  <p:stCondLst>
                                    <p:cond delay="0"/>
                                  </p:stCondLst>
                                  <p:childTnLst>
                                    <p:set>
                                      <p:cBhvr>
                                        <p:cTn id="94" dur="1" fill="hold">
                                          <p:stCondLst>
                                            <p:cond delay="0"/>
                                          </p:stCondLst>
                                        </p:cTn>
                                        <p:tgtEl>
                                          <p:spTgt spid="117"/>
                                        </p:tgtEl>
                                        <p:attrNameLst>
                                          <p:attrName>style.visibility</p:attrName>
                                        </p:attrNameLst>
                                      </p:cBhvr>
                                      <p:to>
                                        <p:strVal val="visible"/>
                                      </p:to>
                                    </p:set>
                                    <p:animEffect transition="in" filter="checkerboard(across)">
                                      <p:cBhvr>
                                        <p:cTn id="95" dur="500"/>
                                        <p:tgtEl>
                                          <p:spTgt spid="117"/>
                                        </p:tgtEl>
                                      </p:cBhvr>
                                    </p:animEffect>
                                  </p:childTnLst>
                                </p:cTn>
                              </p:par>
                            </p:childTnLst>
                          </p:cTn>
                        </p:par>
                        <p:par>
                          <p:cTn id="96" fill="hold">
                            <p:stCondLst>
                              <p:cond delay="11500"/>
                            </p:stCondLst>
                            <p:childTnLst>
                              <p:par>
                                <p:cTn id="97" presetID="5" presetClass="entr" presetSubtype="10" fill="hold" grpId="0" nodeType="afterEffect">
                                  <p:stCondLst>
                                    <p:cond delay="0"/>
                                  </p:stCondLst>
                                  <p:childTnLst>
                                    <p:set>
                                      <p:cBhvr>
                                        <p:cTn id="98" dur="1" fill="hold">
                                          <p:stCondLst>
                                            <p:cond delay="0"/>
                                          </p:stCondLst>
                                        </p:cTn>
                                        <p:tgtEl>
                                          <p:spTgt spid="118"/>
                                        </p:tgtEl>
                                        <p:attrNameLst>
                                          <p:attrName>style.visibility</p:attrName>
                                        </p:attrNameLst>
                                      </p:cBhvr>
                                      <p:to>
                                        <p:strVal val="visible"/>
                                      </p:to>
                                    </p:set>
                                    <p:animEffect transition="in" filter="checkerboard(across)">
                                      <p:cBhvr>
                                        <p:cTn id="99" dur="500"/>
                                        <p:tgtEl>
                                          <p:spTgt spid="118"/>
                                        </p:tgtEl>
                                      </p:cBhvr>
                                    </p:animEffect>
                                  </p:childTnLst>
                                </p:cTn>
                              </p:par>
                            </p:childTnLst>
                          </p:cTn>
                        </p:par>
                        <p:par>
                          <p:cTn id="100" fill="hold">
                            <p:stCondLst>
                              <p:cond delay="12000"/>
                            </p:stCondLst>
                            <p:childTnLst>
                              <p:par>
                                <p:cTn id="101" presetID="5" presetClass="entr" presetSubtype="10" fill="hold" grpId="0" nodeType="afterEffect">
                                  <p:stCondLst>
                                    <p:cond delay="0"/>
                                  </p:stCondLst>
                                  <p:childTnLst>
                                    <p:set>
                                      <p:cBhvr>
                                        <p:cTn id="102" dur="1" fill="hold">
                                          <p:stCondLst>
                                            <p:cond delay="0"/>
                                          </p:stCondLst>
                                        </p:cTn>
                                        <p:tgtEl>
                                          <p:spTgt spid="119"/>
                                        </p:tgtEl>
                                        <p:attrNameLst>
                                          <p:attrName>style.visibility</p:attrName>
                                        </p:attrNameLst>
                                      </p:cBhvr>
                                      <p:to>
                                        <p:strVal val="visible"/>
                                      </p:to>
                                    </p:set>
                                    <p:animEffect transition="in" filter="checkerboard(across)">
                                      <p:cBhvr>
                                        <p:cTn id="103" dur="500"/>
                                        <p:tgtEl>
                                          <p:spTgt spid="119"/>
                                        </p:tgtEl>
                                      </p:cBhvr>
                                    </p:animEffect>
                                  </p:childTnLst>
                                </p:cTn>
                              </p:par>
                            </p:childTnLst>
                          </p:cTn>
                        </p:par>
                        <p:par>
                          <p:cTn id="104" fill="hold">
                            <p:stCondLst>
                              <p:cond delay="12500"/>
                            </p:stCondLst>
                            <p:childTnLst>
                              <p:par>
                                <p:cTn id="105" presetID="5" presetClass="entr" presetSubtype="10" fill="hold" grpId="0" nodeType="afterEffect">
                                  <p:stCondLst>
                                    <p:cond delay="0"/>
                                  </p:stCondLst>
                                  <p:childTnLst>
                                    <p:set>
                                      <p:cBhvr>
                                        <p:cTn id="106" dur="1" fill="hold">
                                          <p:stCondLst>
                                            <p:cond delay="0"/>
                                          </p:stCondLst>
                                        </p:cTn>
                                        <p:tgtEl>
                                          <p:spTgt spid="120"/>
                                        </p:tgtEl>
                                        <p:attrNameLst>
                                          <p:attrName>style.visibility</p:attrName>
                                        </p:attrNameLst>
                                      </p:cBhvr>
                                      <p:to>
                                        <p:strVal val="visible"/>
                                      </p:to>
                                    </p:set>
                                    <p:animEffect transition="in" filter="checkerboard(across)">
                                      <p:cBhvr>
                                        <p:cTn id="107" dur="500"/>
                                        <p:tgtEl>
                                          <p:spTgt spid="120"/>
                                        </p:tgtEl>
                                      </p:cBhvr>
                                    </p:animEffect>
                                  </p:childTnLst>
                                </p:cTn>
                              </p:par>
                            </p:childTnLst>
                          </p:cTn>
                        </p:par>
                        <p:par>
                          <p:cTn id="108" fill="hold">
                            <p:stCondLst>
                              <p:cond delay="13000"/>
                            </p:stCondLst>
                            <p:childTnLst>
                              <p:par>
                                <p:cTn id="109" presetID="5" presetClass="entr" presetSubtype="10" fill="hold" grpId="0" nodeType="afterEffect">
                                  <p:stCondLst>
                                    <p:cond delay="0"/>
                                  </p:stCondLst>
                                  <p:childTnLst>
                                    <p:set>
                                      <p:cBhvr>
                                        <p:cTn id="110" dur="1" fill="hold">
                                          <p:stCondLst>
                                            <p:cond delay="0"/>
                                          </p:stCondLst>
                                        </p:cTn>
                                        <p:tgtEl>
                                          <p:spTgt spid="121"/>
                                        </p:tgtEl>
                                        <p:attrNameLst>
                                          <p:attrName>style.visibility</p:attrName>
                                        </p:attrNameLst>
                                      </p:cBhvr>
                                      <p:to>
                                        <p:strVal val="visible"/>
                                      </p:to>
                                    </p:set>
                                    <p:animEffect transition="in" filter="checkerboard(across)">
                                      <p:cBhvr>
                                        <p:cTn id="111" dur="500"/>
                                        <p:tgtEl>
                                          <p:spTgt spid="121"/>
                                        </p:tgtEl>
                                      </p:cBhvr>
                                    </p:animEffect>
                                  </p:childTnLst>
                                </p:cTn>
                              </p:par>
                            </p:childTnLst>
                          </p:cTn>
                        </p:par>
                        <p:par>
                          <p:cTn id="112" fill="hold">
                            <p:stCondLst>
                              <p:cond delay="13500"/>
                            </p:stCondLst>
                            <p:childTnLst>
                              <p:par>
                                <p:cTn id="113" presetID="5" presetClass="entr" presetSubtype="10" fill="hold" grpId="0" nodeType="afterEffect">
                                  <p:stCondLst>
                                    <p:cond delay="0"/>
                                  </p:stCondLst>
                                  <p:childTnLst>
                                    <p:set>
                                      <p:cBhvr>
                                        <p:cTn id="114" dur="1" fill="hold">
                                          <p:stCondLst>
                                            <p:cond delay="0"/>
                                          </p:stCondLst>
                                        </p:cTn>
                                        <p:tgtEl>
                                          <p:spTgt spid="122"/>
                                        </p:tgtEl>
                                        <p:attrNameLst>
                                          <p:attrName>style.visibility</p:attrName>
                                        </p:attrNameLst>
                                      </p:cBhvr>
                                      <p:to>
                                        <p:strVal val="visible"/>
                                      </p:to>
                                    </p:set>
                                    <p:animEffect transition="in" filter="checkerboard(across)">
                                      <p:cBhvr>
                                        <p:cTn id="115" dur="500"/>
                                        <p:tgtEl>
                                          <p:spTgt spid="122"/>
                                        </p:tgtEl>
                                      </p:cBhvr>
                                    </p:animEffect>
                                  </p:childTnLst>
                                </p:cTn>
                              </p:par>
                            </p:childTnLst>
                          </p:cTn>
                        </p:par>
                        <p:par>
                          <p:cTn id="116" fill="hold">
                            <p:stCondLst>
                              <p:cond delay="14000"/>
                            </p:stCondLst>
                            <p:childTnLst>
                              <p:par>
                                <p:cTn id="117" presetID="5" presetClass="entr" presetSubtype="10" fill="hold" grpId="0" nodeType="afterEffect">
                                  <p:stCondLst>
                                    <p:cond delay="0"/>
                                  </p:stCondLst>
                                  <p:childTnLst>
                                    <p:set>
                                      <p:cBhvr>
                                        <p:cTn id="118" dur="1" fill="hold">
                                          <p:stCondLst>
                                            <p:cond delay="0"/>
                                          </p:stCondLst>
                                        </p:cTn>
                                        <p:tgtEl>
                                          <p:spTgt spid="123"/>
                                        </p:tgtEl>
                                        <p:attrNameLst>
                                          <p:attrName>style.visibility</p:attrName>
                                        </p:attrNameLst>
                                      </p:cBhvr>
                                      <p:to>
                                        <p:strVal val="visible"/>
                                      </p:to>
                                    </p:set>
                                    <p:animEffect transition="in" filter="checkerboard(across)">
                                      <p:cBhvr>
                                        <p:cTn id="119" dur="500"/>
                                        <p:tgtEl>
                                          <p:spTgt spid="123"/>
                                        </p:tgtEl>
                                      </p:cBhvr>
                                    </p:animEffect>
                                  </p:childTnLst>
                                </p:cTn>
                              </p:par>
                            </p:childTnLst>
                          </p:cTn>
                        </p:par>
                        <p:par>
                          <p:cTn id="120" fill="hold">
                            <p:stCondLst>
                              <p:cond delay="14500"/>
                            </p:stCondLst>
                            <p:childTnLst>
                              <p:par>
                                <p:cTn id="121" presetID="5" presetClass="entr" presetSubtype="10" fill="hold" grpId="0" nodeType="afterEffect">
                                  <p:stCondLst>
                                    <p:cond delay="0"/>
                                  </p:stCondLst>
                                  <p:childTnLst>
                                    <p:set>
                                      <p:cBhvr>
                                        <p:cTn id="122" dur="1" fill="hold">
                                          <p:stCondLst>
                                            <p:cond delay="0"/>
                                          </p:stCondLst>
                                        </p:cTn>
                                        <p:tgtEl>
                                          <p:spTgt spid="124"/>
                                        </p:tgtEl>
                                        <p:attrNameLst>
                                          <p:attrName>style.visibility</p:attrName>
                                        </p:attrNameLst>
                                      </p:cBhvr>
                                      <p:to>
                                        <p:strVal val="visible"/>
                                      </p:to>
                                    </p:set>
                                    <p:animEffect transition="in" filter="checkerboard(across)">
                                      <p:cBhvr>
                                        <p:cTn id="123" dur="500"/>
                                        <p:tgtEl>
                                          <p:spTgt spid="124"/>
                                        </p:tgtEl>
                                      </p:cBhvr>
                                    </p:animEffect>
                                  </p:childTnLst>
                                </p:cTn>
                              </p:par>
                            </p:childTnLst>
                          </p:cTn>
                        </p:par>
                        <p:par>
                          <p:cTn id="124" fill="hold">
                            <p:stCondLst>
                              <p:cond delay="15000"/>
                            </p:stCondLst>
                            <p:childTnLst>
                              <p:par>
                                <p:cTn id="125" presetID="5" presetClass="entr" presetSubtype="10" fill="hold" grpId="0" nodeType="afterEffect">
                                  <p:stCondLst>
                                    <p:cond delay="0"/>
                                  </p:stCondLst>
                                  <p:childTnLst>
                                    <p:set>
                                      <p:cBhvr>
                                        <p:cTn id="126" dur="1" fill="hold">
                                          <p:stCondLst>
                                            <p:cond delay="0"/>
                                          </p:stCondLst>
                                        </p:cTn>
                                        <p:tgtEl>
                                          <p:spTgt spid="125"/>
                                        </p:tgtEl>
                                        <p:attrNameLst>
                                          <p:attrName>style.visibility</p:attrName>
                                        </p:attrNameLst>
                                      </p:cBhvr>
                                      <p:to>
                                        <p:strVal val="visible"/>
                                      </p:to>
                                    </p:set>
                                    <p:animEffect transition="in" filter="checkerboard(across)">
                                      <p:cBhvr>
                                        <p:cTn id="127" dur="500"/>
                                        <p:tgtEl>
                                          <p:spTgt spid="125"/>
                                        </p:tgtEl>
                                      </p:cBhvr>
                                    </p:animEffect>
                                  </p:childTnLst>
                                </p:cTn>
                              </p:par>
                            </p:childTnLst>
                          </p:cTn>
                        </p:par>
                        <p:par>
                          <p:cTn id="128" fill="hold">
                            <p:stCondLst>
                              <p:cond delay="15500"/>
                            </p:stCondLst>
                            <p:childTnLst>
                              <p:par>
                                <p:cTn id="129" presetID="5" presetClass="entr" presetSubtype="10" fill="hold" grpId="0" nodeType="after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checkerboard(across)">
                                      <p:cBhvr>
                                        <p:cTn id="131" dur="500"/>
                                        <p:tgtEl>
                                          <p:spTgt spid="126"/>
                                        </p:tgtEl>
                                      </p:cBhvr>
                                    </p:animEffect>
                                  </p:childTnLst>
                                </p:cTn>
                              </p:par>
                            </p:childTnLst>
                          </p:cTn>
                        </p:par>
                        <p:par>
                          <p:cTn id="132" fill="hold">
                            <p:stCondLst>
                              <p:cond delay="16000"/>
                            </p:stCondLst>
                            <p:childTnLst>
                              <p:par>
                                <p:cTn id="133" presetID="5" presetClass="entr" presetSubtype="10" fill="hold" grpId="0" nodeType="afterEffect">
                                  <p:stCondLst>
                                    <p:cond delay="0"/>
                                  </p:stCondLst>
                                  <p:childTnLst>
                                    <p:set>
                                      <p:cBhvr>
                                        <p:cTn id="134" dur="1" fill="hold">
                                          <p:stCondLst>
                                            <p:cond delay="0"/>
                                          </p:stCondLst>
                                        </p:cTn>
                                        <p:tgtEl>
                                          <p:spTgt spid="127"/>
                                        </p:tgtEl>
                                        <p:attrNameLst>
                                          <p:attrName>style.visibility</p:attrName>
                                        </p:attrNameLst>
                                      </p:cBhvr>
                                      <p:to>
                                        <p:strVal val="visible"/>
                                      </p:to>
                                    </p:set>
                                    <p:animEffect transition="in" filter="checkerboard(across)">
                                      <p:cBhvr>
                                        <p:cTn id="135" dur="500"/>
                                        <p:tgtEl>
                                          <p:spTgt spid="127"/>
                                        </p:tgtEl>
                                      </p:cBhvr>
                                    </p:animEffect>
                                  </p:childTnLst>
                                </p:cTn>
                              </p:par>
                            </p:childTnLst>
                          </p:cTn>
                        </p:par>
                        <p:par>
                          <p:cTn id="136" fill="hold">
                            <p:stCondLst>
                              <p:cond delay="16500"/>
                            </p:stCondLst>
                            <p:childTnLst>
                              <p:par>
                                <p:cTn id="137" presetID="5" presetClass="entr" presetSubtype="10" fill="hold" grpId="0" nodeType="afterEffect">
                                  <p:stCondLst>
                                    <p:cond delay="0"/>
                                  </p:stCondLst>
                                  <p:childTnLst>
                                    <p:set>
                                      <p:cBhvr>
                                        <p:cTn id="138" dur="1" fill="hold">
                                          <p:stCondLst>
                                            <p:cond delay="0"/>
                                          </p:stCondLst>
                                        </p:cTn>
                                        <p:tgtEl>
                                          <p:spTgt spid="128"/>
                                        </p:tgtEl>
                                        <p:attrNameLst>
                                          <p:attrName>style.visibility</p:attrName>
                                        </p:attrNameLst>
                                      </p:cBhvr>
                                      <p:to>
                                        <p:strVal val="visible"/>
                                      </p:to>
                                    </p:set>
                                    <p:animEffect transition="in" filter="checkerboard(across)">
                                      <p:cBhvr>
                                        <p:cTn id="139" dur="500"/>
                                        <p:tgtEl>
                                          <p:spTgt spid="128"/>
                                        </p:tgtEl>
                                      </p:cBhvr>
                                    </p:animEffect>
                                  </p:childTnLst>
                                </p:cTn>
                              </p:par>
                            </p:childTnLst>
                          </p:cTn>
                        </p:par>
                        <p:par>
                          <p:cTn id="140" fill="hold">
                            <p:stCondLst>
                              <p:cond delay="17000"/>
                            </p:stCondLst>
                            <p:childTnLst>
                              <p:par>
                                <p:cTn id="141" presetID="5" presetClass="entr" presetSubtype="10" fill="hold" grpId="0" nodeType="afterEffect">
                                  <p:stCondLst>
                                    <p:cond delay="0"/>
                                  </p:stCondLst>
                                  <p:childTnLst>
                                    <p:set>
                                      <p:cBhvr>
                                        <p:cTn id="142" dur="1" fill="hold">
                                          <p:stCondLst>
                                            <p:cond delay="0"/>
                                          </p:stCondLst>
                                        </p:cTn>
                                        <p:tgtEl>
                                          <p:spTgt spid="129"/>
                                        </p:tgtEl>
                                        <p:attrNameLst>
                                          <p:attrName>style.visibility</p:attrName>
                                        </p:attrNameLst>
                                      </p:cBhvr>
                                      <p:to>
                                        <p:strVal val="visible"/>
                                      </p:to>
                                    </p:set>
                                    <p:animEffect transition="in" filter="checkerboard(across)">
                                      <p:cBhvr>
                                        <p:cTn id="143" dur="500"/>
                                        <p:tgtEl>
                                          <p:spTgt spid="129"/>
                                        </p:tgtEl>
                                      </p:cBhvr>
                                    </p:animEffect>
                                  </p:childTnLst>
                                </p:cTn>
                              </p:par>
                            </p:childTnLst>
                          </p:cTn>
                        </p:par>
                        <p:par>
                          <p:cTn id="144" fill="hold">
                            <p:stCondLst>
                              <p:cond delay="17500"/>
                            </p:stCondLst>
                            <p:childTnLst>
                              <p:par>
                                <p:cTn id="145" presetID="5" presetClass="entr" presetSubtype="10" fill="hold" grpId="0" nodeType="afterEffect">
                                  <p:stCondLst>
                                    <p:cond delay="0"/>
                                  </p:stCondLst>
                                  <p:childTnLst>
                                    <p:set>
                                      <p:cBhvr>
                                        <p:cTn id="146" dur="1" fill="hold">
                                          <p:stCondLst>
                                            <p:cond delay="0"/>
                                          </p:stCondLst>
                                        </p:cTn>
                                        <p:tgtEl>
                                          <p:spTgt spid="130"/>
                                        </p:tgtEl>
                                        <p:attrNameLst>
                                          <p:attrName>style.visibility</p:attrName>
                                        </p:attrNameLst>
                                      </p:cBhvr>
                                      <p:to>
                                        <p:strVal val="visible"/>
                                      </p:to>
                                    </p:set>
                                    <p:animEffect transition="in" filter="checkerboard(across)">
                                      <p:cBhvr>
                                        <p:cTn id="147" dur="500"/>
                                        <p:tgtEl>
                                          <p:spTgt spid="130"/>
                                        </p:tgtEl>
                                      </p:cBhvr>
                                    </p:animEffect>
                                  </p:childTnLst>
                                </p:cTn>
                              </p:par>
                            </p:childTnLst>
                          </p:cTn>
                        </p:par>
                        <p:par>
                          <p:cTn id="148" fill="hold">
                            <p:stCondLst>
                              <p:cond delay="18000"/>
                            </p:stCondLst>
                            <p:childTnLst>
                              <p:par>
                                <p:cTn id="149" presetID="5" presetClass="entr" presetSubtype="10" fill="hold" grpId="0" nodeType="after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checkerboard(across)">
                                      <p:cBhvr>
                                        <p:cTn id="151" dur="500"/>
                                        <p:tgtEl>
                                          <p:spTgt spid="131"/>
                                        </p:tgtEl>
                                      </p:cBhvr>
                                    </p:animEffect>
                                  </p:childTnLst>
                                </p:cTn>
                              </p:par>
                            </p:childTnLst>
                          </p:cTn>
                        </p:par>
                        <p:par>
                          <p:cTn id="152" fill="hold">
                            <p:stCondLst>
                              <p:cond delay="18500"/>
                            </p:stCondLst>
                            <p:childTnLst>
                              <p:par>
                                <p:cTn id="153" presetID="5" presetClass="entr" presetSubtype="10" fill="hold" grpId="0" nodeType="afterEffect">
                                  <p:stCondLst>
                                    <p:cond delay="0"/>
                                  </p:stCondLst>
                                  <p:childTnLst>
                                    <p:set>
                                      <p:cBhvr>
                                        <p:cTn id="154" dur="1" fill="hold">
                                          <p:stCondLst>
                                            <p:cond delay="0"/>
                                          </p:stCondLst>
                                        </p:cTn>
                                        <p:tgtEl>
                                          <p:spTgt spid="132"/>
                                        </p:tgtEl>
                                        <p:attrNameLst>
                                          <p:attrName>style.visibility</p:attrName>
                                        </p:attrNameLst>
                                      </p:cBhvr>
                                      <p:to>
                                        <p:strVal val="visible"/>
                                      </p:to>
                                    </p:set>
                                    <p:animEffect transition="in" filter="checkerboard(across)">
                                      <p:cBhvr>
                                        <p:cTn id="155" dur="500"/>
                                        <p:tgtEl>
                                          <p:spTgt spid="132"/>
                                        </p:tgtEl>
                                      </p:cBhvr>
                                    </p:animEffect>
                                  </p:childTnLst>
                                </p:cTn>
                              </p:par>
                            </p:childTnLst>
                          </p:cTn>
                        </p:par>
                        <p:par>
                          <p:cTn id="156" fill="hold">
                            <p:stCondLst>
                              <p:cond delay="19000"/>
                            </p:stCondLst>
                            <p:childTnLst>
                              <p:par>
                                <p:cTn id="157" presetID="5" presetClass="entr" presetSubtype="10" fill="hold" grpId="0" nodeType="afterEffect">
                                  <p:stCondLst>
                                    <p:cond delay="0"/>
                                  </p:stCondLst>
                                  <p:childTnLst>
                                    <p:set>
                                      <p:cBhvr>
                                        <p:cTn id="158" dur="1" fill="hold">
                                          <p:stCondLst>
                                            <p:cond delay="0"/>
                                          </p:stCondLst>
                                        </p:cTn>
                                        <p:tgtEl>
                                          <p:spTgt spid="133"/>
                                        </p:tgtEl>
                                        <p:attrNameLst>
                                          <p:attrName>style.visibility</p:attrName>
                                        </p:attrNameLst>
                                      </p:cBhvr>
                                      <p:to>
                                        <p:strVal val="visible"/>
                                      </p:to>
                                    </p:set>
                                    <p:animEffect transition="in" filter="checkerboard(across)">
                                      <p:cBhvr>
                                        <p:cTn id="159" dur="500"/>
                                        <p:tgtEl>
                                          <p:spTgt spid="133"/>
                                        </p:tgtEl>
                                      </p:cBhvr>
                                    </p:animEffect>
                                  </p:childTnLst>
                                </p:cTn>
                              </p:par>
                            </p:childTnLst>
                          </p:cTn>
                        </p:par>
                        <p:par>
                          <p:cTn id="160" fill="hold">
                            <p:stCondLst>
                              <p:cond delay="19500"/>
                            </p:stCondLst>
                            <p:childTnLst>
                              <p:par>
                                <p:cTn id="161" presetID="5" presetClass="entr" presetSubtype="10" fill="hold" grpId="0" nodeType="afterEffect">
                                  <p:stCondLst>
                                    <p:cond delay="0"/>
                                  </p:stCondLst>
                                  <p:childTnLst>
                                    <p:set>
                                      <p:cBhvr>
                                        <p:cTn id="162" dur="1" fill="hold">
                                          <p:stCondLst>
                                            <p:cond delay="0"/>
                                          </p:stCondLst>
                                        </p:cTn>
                                        <p:tgtEl>
                                          <p:spTgt spid="134"/>
                                        </p:tgtEl>
                                        <p:attrNameLst>
                                          <p:attrName>style.visibility</p:attrName>
                                        </p:attrNameLst>
                                      </p:cBhvr>
                                      <p:to>
                                        <p:strVal val="visible"/>
                                      </p:to>
                                    </p:set>
                                    <p:animEffect transition="in" filter="checkerboard(across)">
                                      <p:cBhvr>
                                        <p:cTn id="163" dur="500"/>
                                        <p:tgtEl>
                                          <p:spTgt spid="134"/>
                                        </p:tgtEl>
                                      </p:cBhvr>
                                    </p:animEffect>
                                  </p:childTnLst>
                                </p:cTn>
                              </p:par>
                            </p:childTnLst>
                          </p:cTn>
                        </p:par>
                        <p:par>
                          <p:cTn id="164" fill="hold">
                            <p:stCondLst>
                              <p:cond delay="20000"/>
                            </p:stCondLst>
                            <p:childTnLst>
                              <p:par>
                                <p:cTn id="165" presetID="5" presetClass="entr" presetSubtype="10" fill="hold" grpId="0" nodeType="afterEffect">
                                  <p:stCondLst>
                                    <p:cond delay="0"/>
                                  </p:stCondLst>
                                  <p:childTnLst>
                                    <p:set>
                                      <p:cBhvr>
                                        <p:cTn id="166" dur="1" fill="hold">
                                          <p:stCondLst>
                                            <p:cond delay="0"/>
                                          </p:stCondLst>
                                        </p:cTn>
                                        <p:tgtEl>
                                          <p:spTgt spid="135"/>
                                        </p:tgtEl>
                                        <p:attrNameLst>
                                          <p:attrName>style.visibility</p:attrName>
                                        </p:attrNameLst>
                                      </p:cBhvr>
                                      <p:to>
                                        <p:strVal val="visible"/>
                                      </p:to>
                                    </p:set>
                                    <p:animEffect transition="in" filter="checkerboard(across)">
                                      <p:cBhvr>
                                        <p:cTn id="167" dur="500"/>
                                        <p:tgtEl>
                                          <p:spTgt spid="135"/>
                                        </p:tgtEl>
                                      </p:cBhvr>
                                    </p:animEffect>
                                  </p:childTnLst>
                                </p:cTn>
                              </p:par>
                            </p:childTnLst>
                          </p:cTn>
                        </p:par>
                        <p:par>
                          <p:cTn id="168" fill="hold">
                            <p:stCondLst>
                              <p:cond delay="20500"/>
                            </p:stCondLst>
                            <p:childTnLst>
                              <p:par>
                                <p:cTn id="169" presetID="5" presetClass="entr" presetSubtype="10" fill="hold" grpId="0" nodeType="afterEffect">
                                  <p:stCondLst>
                                    <p:cond delay="0"/>
                                  </p:stCondLst>
                                  <p:childTnLst>
                                    <p:set>
                                      <p:cBhvr>
                                        <p:cTn id="170" dur="1" fill="hold">
                                          <p:stCondLst>
                                            <p:cond delay="0"/>
                                          </p:stCondLst>
                                        </p:cTn>
                                        <p:tgtEl>
                                          <p:spTgt spid="136"/>
                                        </p:tgtEl>
                                        <p:attrNameLst>
                                          <p:attrName>style.visibility</p:attrName>
                                        </p:attrNameLst>
                                      </p:cBhvr>
                                      <p:to>
                                        <p:strVal val="visible"/>
                                      </p:to>
                                    </p:set>
                                    <p:animEffect transition="in" filter="checkerboard(across)">
                                      <p:cBhvr>
                                        <p:cTn id="171" dur="500"/>
                                        <p:tgtEl>
                                          <p:spTgt spid="136"/>
                                        </p:tgtEl>
                                      </p:cBhvr>
                                    </p:animEffect>
                                  </p:childTnLst>
                                </p:cTn>
                              </p:par>
                            </p:childTnLst>
                          </p:cTn>
                        </p:par>
                        <p:par>
                          <p:cTn id="172" fill="hold">
                            <p:stCondLst>
                              <p:cond delay="21000"/>
                            </p:stCondLst>
                            <p:childTnLst>
                              <p:par>
                                <p:cTn id="173" presetID="5" presetClass="entr" presetSubtype="10" fill="hold" grpId="0" nodeType="afterEffect">
                                  <p:stCondLst>
                                    <p:cond delay="0"/>
                                  </p:stCondLst>
                                  <p:childTnLst>
                                    <p:set>
                                      <p:cBhvr>
                                        <p:cTn id="174" dur="1" fill="hold">
                                          <p:stCondLst>
                                            <p:cond delay="0"/>
                                          </p:stCondLst>
                                        </p:cTn>
                                        <p:tgtEl>
                                          <p:spTgt spid="137"/>
                                        </p:tgtEl>
                                        <p:attrNameLst>
                                          <p:attrName>style.visibility</p:attrName>
                                        </p:attrNameLst>
                                      </p:cBhvr>
                                      <p:to>
                                        <p:strVal val="visible"/>
                                      </p:to>
                                    </p:set>
                                    <p:animEffect transition="in" filter="checkerboard(across)">
                                      <p:cBhvr>
                                        <p:cTn id="175" dur="500"/>
                                        <p:tgtEl>
                                          <p:spTgt spid="137"/>
                                        </p:tgtEl>
                                      </p:cBhvr>
                                    </p:animEffect>
                                  </p:childTnLst>
                                </p:cTn>
                              </p:par>
                            </p:childTnLst>
                          </p:cTn>
                        </p:par>
                        <p:par>
                          <p:cTn id="176" fill="hold">
                            <p:stCondLst>
                              <p:cond delay="21500"/>
                            </p:stCondLst>
                            <p:childTnLst>
                              <p:par>
                                <p:cTn id="177" presetID="5" presetClass="entr" presetSubtype="10" fill="hold" grpId="0" nodeType="afterEffect">
                                  <p:stCondLst>
                                    <p:cond delay="0"/>
                                  </p:stCondLst>
                                  <p:childTnLst>
                                    <p:set>
                                      <p:cBhvr>
                                        <p:cTn id="178" dur="1" fill="hold">
                                          <p:stCondLst>
                                            <p:cond delay="0"/>
                                          </p:stCondLst>
                                        </p:cTn>
                                        <p:tgtEl>
                                          <p:spTgt spid="138"/>
                                        </p:tgtEl>
                                        <p:attrNameLst>
                                          <p:attrName>style.visibility</p:attrName>
                                        </p:attrNameLst>
                                      </p:cBhvr>
                                      <p:to>
                                        <p:strVal val="visible"/>
                                      </p:to>
                                    </p:set>
                                    <p:animEffect transition="in" filter="checkerboard(across)">
                                      <p:cBhvr>
                                        <p:cTn id="179" dur="500"/>
                                        <p:tgtEl>
                                          <p:spTgt spid="138"/>
                                        </p:tgtEl>
                                      </p:cBhvr>
                                    </p:animEffect>
                                  </p:childTnLst>
                                </p:cTn>
                              </p:par>
                            </p:childTnLst>
                          </p:cTn>
                        </p:par>
                        <p:par>
                          <p:cTn id="180" fill="hold">
                            <p:stCondLst>
                              <p:cond delay="22000"/>
                            </p:stCondLst>
                            <p:childTnLst>
                              <p:par>
                                <p:cTn id="181" presetID="5" presetClass="entr" presetSubtype="10" fill="hold" grpId="0" nodeType="afterEffect">
                                  <p:stCondLst>
                                    <p:cond delay="0"/>
                                  </p:stCondLst>
                                  <p:childTnLst>
                                    <p:set>
                                      <p:cBhvr>
                                        <p:cTn id="182" dur="1" fill="hold">
                                          <p:stCondLst>
                                            <p:cond delay="0"/>
                                          </p:stCondLst>
                                        </p:cTn>
                                        <p:tgtEl>
                                          <p:spTgt spid="139"/>
                                        </p:tgtEl>
                                        <p:attrNameLst>
                                          <p:attrName>style.visibility</p:attrName>
                                        </p:attrNameLst>
                                      </p:cBhvr>
                                      <p:to>
                                        <p:strVal val="visible"/>
                                      </p:to>
                                    </p:set>
                                    <p:animEffect transition="in" filter="checkerboard(across)">
                                      <p:cBhvr>
                                        <p:cTn id="183" dur="500"/>
                                        <p:tgtEl>
                                          <p:spTgt spid="139"/>
                                        </p:tgtEl>
                                      </p:cBhvr>
                                    </p:animEffect>
                                  </p:childTnLst>
                                </p:cTn>
                              </p:par>
                            </p:childTnLst>
                          </p:cTn>
                        </p:par>
                        <p:par>
                          <p:cTn id="184" fill="hold">
                            <p:stCondLst>
                              <p:cond delay="22500"/>
                            </p:stCondLst>
                            <p:childTnLst>
                              <p:par>
                                <p:cTn id="185" presetID="5" presetClass="entr" presetSubtype="10" fill="hold" grpId="0" nodeType="afterEffect">
                                  <p:stCondLst>
                                    <p:cond delay="0"/>
                                  </p:stCondLst>
                                  <p:childTnLst>
                                    <p:set>
                                      <p:cBhvr>
                                        <p:cTn id="186" dur="1" fill="hold">
                                          <p:stCondLst>
                                            <p:cond delay="0"/>
                                          </p:stCondLst>
                                        </p:cTn>
                                        <p:tgtEl>
                                          <p:spTgt spid="140"/>
                                        </p:tgtEl>
                                        <p:attrNameLst>
                                          <p:attrName>style.visibility</p:attrName>
                                        </p:attrNameLst>
                                      </p:cBhvr>
                                      <p:to>
                                        <p:strVal val="visible"/>
                                      </p:to>
                                    </p:set>
                                    <p:animEffect transition="in" filter="checkerboard(across)">
                                      <p:cBhvr>
                                        <p:cTn id="187" dur="500"/>
                                        <p:tgtEl>
                                          <p:spTgt spid="140"/>
                                        </p:tgtEl>
                                      </p:cBhvr>
                                    </p:animEffect>
                                  </p:childTnLst>
                                </p:cTn>
                              </p:par>
                            </p:childTnLst>
                          </p:cTn>
                        </p:par>
                        <p:par>
                          <p:cTn id="188" fill="hold">
                            <p:stCondLst>
                              <p:cond delay="23000"/>
                            </p:stCondLst>
                            <p:childTnLst>
                              <p:par>
                                <p:cTn id="189" presetID="5" presetClass="entr" presetSubtype="10" fill="hold" grpId="0" nodeType="afterEffect">
                                  <p:stCondLst>
                                    <p:cond delay="0"/>
                                  </p:stCondLst>
                                  <p:childTnLst>
                                    <p:set>
                                      <p:cBhvr>
                                        <p:cTn id="190" dur="1" fill="hold">
                                          <p:stCondLst>
                                            <p:cond delay="0"/>
                                          </p:stCondLst>
                                        </p:cTn>
                                        <p:tgtEl>
                                          <p:spTgt spid="141"/>
                                        </p:tgtEl>
                                        <p:attrNameLst>
                                          <p:attrName>style.visibility</p:attrName>
                                        </p:attrNameLst>
                                      </p:cBhvr>
                                      <p:to>
                                        <p:strVal val="visible"/>
                                      </p:to>
                                    </p:set>
                                    <p:animEffect transition="in" filter="checkerboard(across)">
                                      <p:cBhvr>
                                        <p:cTn id="191" dur="500"/>
                                        <p:tgtEl>
                                          <p:spTgt spid="141"/>
                                        </p:tgtEl>
                                      </p:cBhvr>
                                    </p:animEffect>
                                  </p:childTnLst>
                                </p:cTn>
                              </p:par>
                            </p:childTnLst>
                          </p:cTn>
                        </p:par>
                        <p:par>
                          <p:cTn id="192" fill="hold">
                            <p:stCondLst>
                              <p:cond delay="23500"/>
                            </p:stCondLst>
                            <p:childTnLst>
                              <p:par>
                                <p:cTn id="193" presetID="5" presetClass="entr" presetSubtype="10" fill="hold" grpId="0" nodeType="afterEffect">
                                  <p:stCondLst>
                                    <p:cond delay="0"/>
                                  </p:stCondLst>
                                  <p:childTnLst>
                                    <p:set>
                                      <p:cBhvr>
                                        <p:cTn id="194" dur="1" fill="hold">
                                          <p:stCondLst>
                                            <p:cond delay="0"/>
                                          </p:stCondLst>
                                        </p:cTn>
                                        <p:tgtEl>
                                          <p:spTgt spid="142"/>
                                        </p:tgtEl>
                                        <p:attrNameLst>
                                          <p:attrName>style.visibility</p:attrName>
                                        </p:attrNameLst>
                                      </p:cBhvr>
                                      <p:to>
                                        <p:strVal val="visible"/>
                                      </p:to>
                                    </p:set>
                                    <p:animEffect transition="in" filter="checkerboard(across)">
                                      <p:cBhvr>
                                        <p:cTn id="195" dur="500"/>
                                        <p:tgtEl>
                                          <p:spTgt spid="142"/>
                                        </p:tgtEl>
                                      </p:cBhvr>
                                    </p:animEffect>
                                  </p:childTnLst>
                                </p:cTn>
                              </p:par>
                            </p:childTnLst>
                          </p:cTn>
                        </p:par>
                        <p:par>
                          <p:cTn id="196" fill="hold">
                            <p:stCondLst>
                              <p:cond delay="24000"/>
                            </p:stCondLst>
                            <p:childTnLst>
                              <p:par>
                                <p:cTn id="197" presetID="5" presetClass="entr" presetSubtype="10" fill="hold" grpId="0" nodeType="after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checkerboard(across)">
                                      <p:cBhvr>
                                        <p:cTn id="199" dur="500"/>
                                        <p:tgtEl>
                                          <p:spTgt spid="143"/>
                                        </p:tgtEl>
                                      </p:cBhvr>
                                    </p:animEffect>
                                  </p:childTnLst>
                                </p:cTn>
                              </p:par>
                            </p:childTnLst>
                          </p:cTn>
                        </p:par>
                        <p:par>
                          <p:cTn id="200" fill="hold">
                            <p:stCondLst>
                              <p:cond delay="24500"/>
                            </p:stCondLst>
                            <p:childTnLst>
                              <p:par>
                                <p:cTn id="201" presetID="5" presetClass="entr" presetSubtype="10" fill="hold" grpId="0" nodeType="afterEffect">
                                  <p:stCondLst>
                                    <p:cond delay="0"/>
                                  </p:stCondLst>
                                  <p:childTnLst>
                                    <p:set>
                                      <p:cBhvr>
                                        <p:cTn id="202" dur="1" fill="hold">
                                          <p:stCondLst>
                                            <p:cond delay="0"/>
                                          </p:stCondLst>
                                        </p:cTn>
                                        <p:tgtEl>
                                          <p:spTgt spid="144"/>
                                        </p:tgtEl>
                                        <p:attrNameLst>
                                          <p:attrName>style.visibility</p:attrName>
                                        </p:attrNameLst>
                                      </p:cBhvr>
                                      <p:to>
                                        <p:strVal val="visible"/>
                                      </p:to>
                                    </p:set>
                                    <p:animEffect transition="in" filter="checkerboard(across)">
                                      <p:cBhvr>
                                        <p:cTn id="203" dur="500"/>
                                        <p:tgtEl>
                                          <p:spTgt spid="144"/>
                                        </p:tgtEl>
                                      </p:cBhvr>
                                    </p:animEffect>
                                  </p:childTnLst>
                                </p:cTn>
                              </p:par>
                            </p:childTnLst>
                          </p:cTn>
                        </p:par>
                        <p:par>
                          <p:cTn id="204" fill="hold">
                            <p:stCondLst>
                              <p:cond delay="25000"/>
                            </p:stCondLst>
                            <p:childTnLst>
                              <p:par>
                                <p:cTn id="205" presetID="5" presetClass="entr" presetSubtype="10" fill="hold" grpId="0" nodeType="afterEffect">
                                  <p:stCondLst>
                                    <p:cond delay="0"/>
                                  </p:stCondLst>
                                  <p:childTnLst>
                                    <p:set>
                                      <p:cBhvr>
                                        <p:cTn id="206" dur="1" fill="hold">
                                          <p:stCondLst>
                                            <p:cond delay="0"/>
                                          </p:stCondLst>
                                        </p:cTn>
                                        <p:tgtEl>
                                          <p:spTgt spid="145"/>
                                        </p:tgtEl>
                                        <p:attrNameLst>
                                          <p:attrName>style.visibility</p:attrName>
                                        </p:attrNameLst>
                                      </p:cBhvr>
                                      <p:to>
                                        <p:strVal val="visible"/>
                                      </p:to>
                                    </p:set>
                                    <p:animEffect transition="in" filter="checkerboard(across)">
                                      <p:cBhvr>
                                        <p:cTn id="207" dur="500"/>
                                        <p:tgtEl>
                                          <p:spTgt spid="145"/>
                                        </p:tgtEl>
                                      </p:cBhvr>
                                    </p:animEffect>
                                  </p:childTnLst>
                                </p:cTn>
                              </p:par>
                            </p:childTnLst>
                          </p:cTn>
                        </p:par>
                        <p:par>
                          <p:cTn id="208" fill="hold">
                            <p:stCondLst>
                              <p:cond delay="25500"/>
                            </p:stCondLst>
                            <p:childTnLst>
                              <p:par>
                                <p:cTn id="209" presetID="5" presetClass="entr" presetSubtype="10" fill="hold" grpId="0" nodeType="afterEffect">
                                  <p:stCondLst>
                                    <p:cond delay="0"/>
                                  </p:stCondLst>
                                  <p:childTnLst>
                                    <p:set>
                                      <p:cBhvr>
                                        <p:cTn id="210" dur="1" fill="hold">
                                          <p:stCondLst>
                                            <p:cond delay="0"/>
                                          </p:stCondLst>
                                        </p:cTn>
                                        <p:tgtEl>
                                          <p:spTgt spid="146"/>
                                        </p:tgtEl>
                                        <p:attrNameLst>
                                          <p:attrName>style.visibility</p:attrName>
                                        </p:attrNameLst>
                                      </p:cBhvr>
                                      <p:to>
                                        <p:strVal val="visible"/>
                                      </p:to>
                                    </p:set>
                                    <p:animEffect transition="in" filter="checkerboard(across)">
                                      <p:cBhvr>
                                        <p:cTn id="211" dur="500"/>
                                        <p:tgtEl>
                                          <p:spTgt spid="146"/>
                                        </p:tgtEl>
                                      </p:cBhvr>
                                    </p:animEffect>
                                  </p:childTnLst>
                                </p:cTn>
                              </p:par>
                            </p:childTnLst>
                          </p:cTn>
                        </p:par>
                        <p:par>
                          <p:cTn id="212" fill="hold">
                            <p:stCondLst>
                              <p:cond delay="26000"/>
                            </p:stCondLst>
                            <p:childTnLst>
                              <p:par>
                                <p:cTn id="213" presetID="5" presetClass="entr" presetSubtype="5" fill="hold" grpId="0" nodeType="afterEffect">
                                  <p:stCondLst>
                                    <p:cond delay="0"/>
                                  </p:stCondLst>
                                  <p:childTnLst>
                                    <p:set>
                                      <p:cBhvr>
                                        <p:cTn id="214" dur="1" fill="hold">
                                          <p:stCondLst>
                                            <p:cond delay="0"/>
                                          </p:stCondLst>
                                        </p:cTn>
                                        <p:tgtEl>
                                          <p:spTgt spid="147"/>
                                        </p:tgtEl>
                                        <p:attrNameLst>
                                          <p:attrName>style.visibility</p:attrName>
                                        </p:attrNameLst>
                                      </p:cBhvr>
                                      <p:to>
                                        <p:strVal val="visible"/>
                                      </p:to>
                                    </p:set>
                                    <p:animEffect transition="in" filter="checkerboard(down)">
                                      <p:cBhvr>
                                        <p:cTn id="215" dur="500"/>
                                        <p:tgtEl>
                                          <p:spTgt spid="147"/>
                                        </p:tgtEl>
                                      </p:cBhvr>
                                    </p:animEffect>
                                  </p:childTnLst>
                                </p:cTn>
                              </p:par>
                            </p:childTnLst>
                          </p:cTn>
                        </p:par>
                        <p:par>
                          <p:cTn id="216" fill="hold">
                            <p:stCondLst>
                              <p:cond delay="26500"/>
                            </p:stCondLst>
                            <p:childTnLst>
                              <p:par>
                                <p:cTn id="217" presetID="5" presetClass="entr" presetSubtype="5" fill="hold" grpId="0" nodeType="afterEffect">
                                  <p:stCondLst>
                                    <p:cond delay="0"/>
                                  </p:stCondLst>
                                  <p:childTnLst>
                                    <p:set>
                                      <p:cBhvr>
                                        <p:cTn id="218" dur="1" fill="hold">
                                          <p:stCondLst>
                                            <p:cond delay="0"/>
                                          </p:stCondLst>
                                        </p:cTn>
                                        <p:tgtEl>
                                          <p:spTgt spid="148"/>
                                        </p:tgtEl>
                                        <p:attrNameLst>
                                          <p:attrName>style.visibility</p:attrName>
                                        </p:attrNameLst>
                                      </p:cBhvr>
                                      <p:to>
                                        <p:strVal val="visible"/>
                                      </p:to>
                                    </p:set>
                                    <p:animEffect transition="in" filter="checkerboard(down)">
                                      <p:cBhvr>
                                        <p:cTn id="219" dur="500"/>
                                        <p:tgtEl>
                                          <p:spTgt spid="148"/>
                                        </p:tgtEl>
                                      </p:cBhvr>
                                    </p:animEffect>
                                  </p:childTnLst>
                                </p:cTn>
                              </p:par>
                            </p:childTnLst>
                          </p:cTn>
                        </p:par>
                        <p:par>
                          <p:cTn id="220" fill="hold">
                            <p:stCondLst>
                              <p:cond delay="27000"/>
                            </p:stCondLst>
                            <p:childTnLst>
                              <p:par>
                                <p:cTn id="221" presetID="5" presetClass="entr" presetSubtype="5" fill="hold" grpId="0" nodeType="afterEffect">
                                  <p:stCondLst>
                                    <p:cond delay="0"/>
                                  </p:stCondLst>
                                  <p:childTnLst>
                                    <p:set>
                                      <p:cBhvr>
                                        <p:cTn id="222" dur="1" fill="hold">
                                          <p:stCondLst>
                                            <p:cond delay="0"/>
                                          </p:stCondLst>
                                        </p:cTn>
                                        <p:tgtEl>
                                          <p:spTgt spid="149"/>
                                        </p:tgtEl>
                                        <p:attrNameLst>
                                          <p:attrName>style.visibility</p:attrName>
                                        </p:attrNameLst>
                                      </p:cBhvr>
                                      <p:to>
                                        <p:strVal val="visible"/>
                                      </p:to>
                                    </p:set>
                                    <p:animEffect transition="in" filter="checkerboard(down)">
                                      <p:cBhvr>
                                        <p:cTn id="223" dur="500"/>
                                        <p:tgtEl>
                                          <p:spTgt spid="149"/>
                                        </p:tgtEl>
                                      </p:cBhvr>
                                    </p:animEffect>
                                  </p:childTnLst>
                                </p:cTn>
                              </p:par>
                            </p:childTnLst>
                          </p:cTn>
                        </p:par>
                        <p:par>
                          <p:cTn id="224" fill="hold">
                            <p:stCondLst>
                              <p:cond delay="27500"/>
                            </p:stCondLst>
                            <p:childTnLst>
                              <p:par>
                                <p:cTn id="225" presetID="5" presetClass="entr" presetSubtype="5" fill="hold" grpId="0" nodeType="afterEffect">
                                  <p:stCondLst>
                                    <p:cond delay="0"/>
                                  </p:stCondLst>
                                  <p:childTnLst>
                                    <p:set>
                                      <p:cBhvr>
                                        <p:cTn id="226" dur="1" fill="hold">
                                          <p:stCondLst>
                                            <p:cond delay="0"/>
                                          </p:stCondLst>
                                        </p:cTn>
                                        <p:tgtEl>
                                          <p:spTgt spid="150"/>
                                        </p:tgtEl>
                                        <p:attrNameLst>
                                          <p:attrName>style.visibility</p:attrName>
                                        </p:attrNameLst>
                                      </p:cBhvr>
                                      <p:to>
                                        <p:strVal val="visible"/>
                                      </p:to>
                                    </p:set>
                                    <p:animEffect transition="in" filter="checkerboard(down)">
                                      <p:cBhvr>
                                        <p:cTn id="227" dur="500"/>
                                        <p:tgtEl>
                                          <p:spTgt spid="150"/>
                                        </p:tgtEl>
                                      </p:cBhvr>
                                    </p:animEffect>
                                  </p:childTnLst>
                                </p:cTn>
                              </p:par>
                            </p:childTnLst>
                          </p:cTn>
                        </p:par>
                        <p:par>
                          <p:cTn id="228" fill="hold">
                            <p:stCondLst>
                              <p:cond delay="28000"/>
                            </p:stCondLst>
                            <p:childTnLst>
                              <p:par>
                                <p:cTn id="229" presetID="5" presetClass="entr" presetSubtype="5" fill="hold" grpId="0" nodeType="afterEffect">
                                  <p:stCondLst>
                                    <p:cond delay="0"/>
                                  </p:stCondLst>
                                  <p:childTnLst>
                                    <p:set>
                                      <p:cBhvr>
                                        <p:cTn id="230" dur="1" fill="hold">
                                          <p:stCondLst>
                                            <p:cond delay="0"/>
                                          </p:stCondLst>
                                        </p:cTn>
                                        <p:tgtEl>
                                          <p:spTgt spid="151"/>
                                        </p:tgtEl>
                                        <p:attrNameLst>
                                          <p:attrName>style.visibility</p:attrName>
                                        </p:attrNameLst>
                                      </p:cBhvr>
                                      <p:to>
                                        <p:strVal val="visible"/>
                                      </p:to>
                                    </p:set>
                                    <p:animEffect transition="in" filter="checkerboard(down)">
                                      <p:cBhvr>
                                        <p:cTn id="231" dur="500"/>
                                        <p:tgtEl>
                                          <p:spTgt spid="151"/>
                                        </p:tgtEl>
                                      </p:cBhvr>
                                    </p:animEffect>
                                  </p:childTnLst>
                                </p:cTn>
                              </p:par>
                            </p:childTnLst>
                          </p:cTn>
                        </p:par>
                        <p:par>
                          <p:cTn id="232" fill="hold">
                            <p:stCondLst>
                              <p:cond delay="28500"/>
                            </p:stCondLst>
                            <p:childTnLst>
                              <p:par>
                                <p:cTn id="233" presetID="5" presetClass="entr" presetSubtype="5" fill="hold" grpId="0" nodeType="afterEffect">
                                  <p:stCondLst>
                                    <p:cond delay="0"/>
                                  </p:stCondLst>
                                  <p:childTnLst>
                                    <p:set>
                                      <p:cBhvr>
                                        <p:cTn id="234" dur="1" fill="hold">
                                          <p:stCondLst>
                                            <p:cond delay="0"/>
                                          </p:stCondLst>
                                        </p:cTn>
                                        <p:tgtEl>
                                          <p:spTgt spid="152"/>
                                        </p:tgtEl>
                                        <p:attrNameLst>
                                          <p:attrName>style.visibility</p:attrName>
                                        </p:attrNameLst>
                                      </p:cBhvr>
                                      <p:to>
                                        <p:strVal val="visible"/>
                                      </p:to>
                                    </p:set>
                                    <p:animEffect transition="in" filter="checkerboard(down)">
                                      <p:cBhvr>
                                        <p:cTn id="235" dur="500"/>
                                        <p:tgtEl>
                                          <p:spTgt spid="152"/>
                                        </p:tgtEl>
                                      </p:cBhvr>
                                    </p:animEffect>
                                  </p:childTnLst>
                                </p:cTn>
                              </p:par>
                            </p:childTnLst>
                          </p:cTn>
                        </p:par>
                        <p:par>
                          <p:cTn id="236" fill="hold">
                            <p:stCondLst>
                              <p:cond delay="29000"/>
                            </p:stCondLst>
                            <p:childTnLst>
                              <p:par>
                                <p:cTn id="237" presetID="5" presetClass="entr" presetSubtype="5" fill="hold" grpId="0" nodeType="afterEffect">
                                  <p:stCondLst>
                                    <p:cond delay="0"/>
                                  </p:stCondLst>
                                  <p:childTnLst>
                                    <p:set>
                                      <p:cBhvr>
                                        <p:cTn id="238" dur="1" fill="hold">
                                          <p:stCondLst>
                                            <p:cond delay="0"/>
                                          </p:stCondLst>
                                        </p:cTn>
                                        <p:tgtEl>
                                          <p:spTgt spid="153"/>
                                        </p:tgtEl>
                                        <p:attrNameLst>
                                          <p:attrName>style.visibility</p:attrName>
                                        </p:attrNameLst>
                                      </p:cBhvr>
                                      <p:to>
                                        <p:strVal val="visible"/>
                                      </p:to>
                                    </p:set>
                                    <p:animEffect transition="in" filter="checkerboard(down)">
                                      <p:cBhvr>
                                        <p:cTn id="239" dur="500"/>
                                        <p:tgtEl>
                                          <p:spTgt spid="153"/>
                                        </p:tgtEl>
                                      </p:cBhvr>
                                    </p:animEffect>
                                  </p:childTnLst>
                                </p:cTn>
                              </p:par>
                            </p:childTnLst>
                          </p:cTn>
                        </p:par>
                        <p:par>
                          <p:cTn id="240" fill="hold">
                            <p:stCondLst>
                              <p:cond delay="29500"/>
                            </p:stCondLst>
                            <p:childTnLst>
                              <p:par>
                                <p:cTn id="241" presetID="5" presetClass="entr" presetSubtype="10" fill="hold" grpId="0" nodeType="afterEffect">
                                  <p:stCondLst>
                                    <p:cond delay="0"/>
                                  </p:stCondLst>
                                  <p:childTnLst>
                                    <p:set>
                                      <p:cBhvr>
                                        <p:cTn id="242" dur="1" fill="hold">
                                          <p:stCondLst>
                                            <p:cond delay="0"/>
                                          </p:stCondLst>
                                        </p:cTn>
                                        <p:tgtEl>
                                          <p:spTgt spid="154"/>
                                        </p:tgtEl>
                                        <p:attrNameLst>
                                          <p:attrName>style.visibility</p:attrName>
                                        </p:attrNameLst>
                                      </p:cBhvr>
                                      <p:to>
                                        <p:strVal val="visible"/>
                                      </p:to>
                                    </p:set>
                                    <p:animEffect transition="in" filter="checkerboard(across)">
                                      <p:cBhvr>
                                        <p:cTn id="243" dur="500"/>
                                        <p:tgtEl>
                                          <p:spTgt spid="154"/>
                                        </p:tgtEl>
                                      </p:cBhvr>
                                    </p:animEffect>
                                  </p:childTnLst>
                                </p:cTn>
                              </p:par>
                            </p:childTnLst>
                          </p:cTn>
                        </p:par>
                        <p:par>
                          <p:cTn id="244" fill="hold">
                            <p:stCondLst>
                              <p:cond delay="30000"/>
                            </p:stCondLst>
                            <p:childTnLst>
                              <p:par>
                                <p:cTn id="245" presetID="5" presetClass="entr" presetSubtype="5" fill="hold" grpId="0" nodeType="afterEffect">
                                  <p:stCondLst>
                                    <p:cond delay="0"/>
                                  </p:stCondLst>
                                  <p:childTnLst>
                                    <p:set>
                                      <p:cBhvr>
                                        <p:cTn id="246" dur="1" fill="hold">
                                          <p:stCondLst>
                                            <p:cond delay="0"/>
                                          </p:stCondLst>
                                        </p:cTn>
                                        <p:tgtEl>
                                          <p:spTgt spid="155"/>
                                        </p:tgtEl>
                                        <p:attrNameLst>
                                          <p:attrName>style.visibility</p:attrName>
                                        </p:attrNameLst>
                                      </p:cBhvr>
                                      <p:to>
                                        <p:strVal val="visible"/>
                                      </p:to>
                                    </p:set>
                                    <p:animEffect transition="in" filter="checkerboard(down)">
                                      <p:cBhvr>
                                        <p:cTn id="247" dur="500"/>
                                        <p:tgtEl>
                                          <p:spTgt spid="155"/>
                                        </p:tgtEl>
                                      </p:cBhvr>
                                    </p:animEffect>
                                  </p:childTnLst>
                                </p:cTn>
                              </p:par>
                            </p:childTnLst>
                          </p:cTn>
                        </p:par>
                        <p:par>
                          <p:cTn id="248" fill="hold">
                            <p:stCondLst>
                              <p:cond delay="30500"/>
                            </p:stCondLst>
                            <p:childTnLst>
                              <p:par>
                                <p:cTn id="249" presetID="5" presetClass="entr" presetSubtype="5" fill="hold" grpId="0" nodeType="afterEffect">
                                  <p:stCondLst>
                                    <p:cond delay="0"/>
                                  </p:stCondLst>
                                  <p:childTnLst>
                                    <p:set>
                                      <p:cBhvr>
                                        <p:cTn id="250" dur="1" fill="hold">
                                          <p:stCondLst>
                                            <p:cond delay="0"/>
                                          </p:stCondLst>
                                        </p:cTn>
                                        <p:tgtEl>
                                          <p:spTgt spid="156"/>
                                        </p:tgtEl>
                                        <p:attrNameLst>
                                          <p:attrName>style.visibility</p:attrName>
                                        </p:attrNameLst>
                                      </p:cBhvr>
                                      <p:to>
                                        <p:strVal val="visible"/>
                                      </p:to>
                                    </p:set>
                                    <p:animEffect transition="in" filter="checkerboard(down)">
                                      <p:cBhvr>
                                        <p:cTn id="251" dur="500"/>
                                        <p:tgtEl>
                                          <p:spTgt spid="156"/>
                                        </p:tgtEl>
                                      </p:cBhvr>
                                    </p:animEffect>
                                  </p:childTnLst>
                                </p:cTn>
                              </p:par>
                            </p:childTnLst>
                          </p:cTn>
                        </p:par>
                        <p:par>
                          <p:cTn id="252" fill="hold">
                            <p:stCondLst>
                              <p:cond delay="31000"/>
                            </p:stCondLst>
                            <p:childTnLst>
                              <p:par>
                                <p:cTn id="253" presetID="5" presetClass="entr" presetSubtype="10" fill="hold" grpId="0" nodeType="afterEffect">
                                  <p:stCondLst>
                                    <p:cond delay="0"/>
                                  </p:stCondLst>
                                  <p:childTnLst>
                                    <p:set>
                                      <p:cBhvr>
                                        <p:cTn id="254" dur="1" fill="hold">
                                          <p:stCondLst>
                                            <p:cond delay="0"/>
                                          </p:stCondLst>
                                        </p:cTn>
                                        <p:tgtEl>
                                          <p:spTgt spid="157"/>
                                        </p:tgtEl>
                                        <p:attrNameLst>
                                          <p:attrName>style.visibility</p:attrName>
                                        </p:attrNameLst>
                                      </p:cBhvr>
                                      <p:to>
                                        <p:strVal val="visible"/>
                                      </p:to>
                                    </p:set>
                                    <p:animEffect transition="in" filter="checkerboard(across)">
                                      <p:cBhvr>
                                        <p:cTn id="255" dur="500"/>
                                        <p:tgtEl>
                                          <p:spTgt spid="157"/>
                                        </p:tgtEl>
                                      </p:cBhvr>
                                    </p:animEffect>
                                  </p:childTnLst>
                                </p:cTn>
                              </p:par>
                            </p:childTnLst>
                          </p:cTn>
                        </p:par>
                        <p:par>
                          <p:cTn id="256" fill="hold">
                            <p:stCondLst>
                              <p:cond delay="31500"/>
                            </p:stCondLst>
                            <p:childTnLst>
                              <p:par>
                                <p:cTn id="257" presetID="5" presetClass="entr" presetSubtype="10" fill="hold" grpId="0" nodeType="afterEffect">
                                  <p:stCondLst>
                                    <p:cond delay="0"/>
                                  </p:stCondLst>
                                  <p:childTnLst>
                                    <p:set>
                                      <p:cBhvr>
                                        <p:cTn id="258" dur="1" fill="hold">
                                          <p:stCondLst>
                                            <p:cond delay="0"/>
                                          </p:stCondLst>
                                        </p:cTn>
                                        <p:tgtEl>
                                          <p:spTgt spid="158"/>
                                        </p:tgtEl>
                                        <p:attrNameLst>
                                          <p:attrName>style.visibility</p:attrName>
                                        </p:attrNameLst>
                                      </p:cBhvr>
                                      <p:to>
                                        <p:strVal val="visible"/>
                                      </p:to>
                                    </p:set>
                                    <p:animEffect transition="in" filter="checkerboard(across)">
                                      <p:cBhvr>
                                        <p:cTn id="259" dur="500"/>
                                        <p:tgtEl>
                                          <p:spTgt spid="158"/>
                                        </p:tgtEl>
                                      </p:cBhvr>
                                    </p:animEffect>
                                  </p:childTnLst>
                                </p:cTn>
                              </p:par>
                            </p:childTnLst>
                          </p:cTn>
                        </p:par>
                        <p:par>
                          <p:cTn id="260" fill="hold">
                            <p:stCondLst>
                              <p:cond delay="32000"/>
                            </p:stCondLst>
                            <p:childTnLst>
                              <p:par>
                                <p:cTn id="261" presetID="5" presetClass="entr" presetSubtype="10" fill="hold" grpId="0" nodeType="afterEffect">
                                  <p:stCondLst>
                                    <p:cond delay="0"/>
                                  </p:stCondLst>
                                  <p:childTnLst>
                                    <p:set>
                                      <p:cBhvr>
                                        <p:cTn id="262" dur="1" fill="hold">
                                          <p:stCondLst>
                                            <p:cond delay="0"/>
                                          </p:stCondLst>
                                        </p:cTn>
                                        <p:tgtEl>
                                          <p:spTgt spid="159"/>
                                        </p:tgtEl>
                                        <p:attrNameLst>
                                          <p:attrName>style.visibility</p:attrName>
                                        </p:attrNameLst>
                                      </p:cBhvr>
                                      <p:to>
                                        <p:strVal val="visible"/>
                                      </p:to>
                                    </p:set>
                                    <p:animEffect transition="in" filter="checkerboard(across)">
                                      <p:cBhvr>
                                        <p:cTn id="263" dur="500"/>
                                        <p:tgtEl>
                                          <p:spTgt spid="159"/>
                                        </p:tgtEl>
                                      </p:cBhvr>
                                    </p:animEffect>
                                  </p:childTnLst>
                                </p:cTn>
                              </p:par>
                            </p:childTnLst>
                          </p:cTn>
                        </p:par>
                        <p:par>
                          <p:cTn id="264" fill="hold">
                            <p:stCondLst>
                              <p:cond delay="32500"/>
                            </p:stCondLst>
                            <p:childTnLst>
                              <p:par>
                                <p:cTn id="265" presetID="5" presetClass="entr" presetSubtype="10" fill="hold" grpId="0" nodeType="afterEffect">
                                  <p:stCondLst>
                                    <p:cond delay="0"/>
                                  </p:stCondLst>
                                  <p:childTnLst>
                                    <p:set>
                                      <p:cBhvr>
                                        <p:cTn id="266" dur="1" fill="hold">
                                          <p:stCondLst>
                                            <p:cond delay="0"/>
                                          </p:stCondLst>
                                        </p:cTn>
                                        <p:tgtEl>
                                          <p:spTgt spid="160"/>
                                        </p:tgtEl>
                                        <p:attrNameLst>
                                          <p:attrName>style.visibility</p:attrName>
                                        </p:attrNameLst>
                                      </p:cBhvr>
                                      <p:to>
                                        <p:strVal val="visible"/>
                                      </p:to>
                                    </p:set>
                                    <p:animEffect transition="in" filter="checkerboard(across)">
                                      <p:cBhvr>
                                        <p:cTn id="267" dur="500"/>
                                        <p:tgtEl>
                                          <p:spTgt spid="160"/>
                                        </p:tgtEl>
                                      </p:cBhvr>
                                    </p:animEffect>
                                  </p:childTnLst>
                                </p:cTn>
                              </p:par>
                            </p:childTnLst>
                          </p:cTn>
                        </p:par>
                        <p:par>
                          <p:cTn id="268" fill="hold">
                            <p:stCondLst>
                              <p:cond delay="33000"/>
                            </p:stCondLst>
                            <p:childTnLst>
                              <p:par>
                                <p:cTn id="269" presetID="5" presetClass="entr" presetSubtype="10" fill="hold" grpId="0" nodeType="afterEffect">
                                  <p:stCondLst>
                                    <p:cond delay="0"/>
                                  </p:stCondLst>
                                  <p:childTnLst>
                                    <p:set>
                                      <p:cBhvr>
                                        <p:cTn id="270" dur="1" fill="hold">
                                          <p:stCondLst>
                                            <p:cond delay="0"/>
                                          </p:stCondLst>
                                        </p:cTn>
                                        <p:tgtEl>
                                          <p:spTgt spid="161"/>
                                        </p:tgtEl>
                                        <p:attrNameLst>
                                          <p:attrName>style.visibility</p:attrName>
                                        </p:attrNameLst>
                                      </p:cBhvr>
                                      <p:to>
                                        <p:strVal val="visible"/>
                                      </p:to>
                                    </p:set>
                                    <p:animEffect transition="in" filter="checkerboard(across)">
                                      <p:cBhvr>
                                        <p:cTn id="271" dur="500"/>
                                        <p:tgtEl>
                                          <p:spTgt spid="161"/>
                                        </p:tgtEl>
                                      </p:cBhvr>
                                    </p:animEffect>
                                  </p:childTnLst>
                                </p:cTn>
                              </p:par>
                            </p:childTnLst>
                          </p:cTn>
                        </p:par>
                        <p:par>
                          <p:cTn id="272" fill="hold">
                            <p:stCondLst>
                              <p:cond delay="33500"/>
                            </p:stCondLst>
                            <p:childTnLst>
                              <p:par>
                                <p:cTn id="273" presetID="5" presetClass="entr" presetSubtype="10" fill="hold" grpId="0" nodeType="afterEffect">
                                  <p:stCondLst>
                                    <p:cond delay="0"/>
                                  </p:stCondLst>
                                  <p:childTnLst>
                                    <p:set>
                                      <p:cBhvr>
                                        <p:cTn id="274" dur="1" fill="hold">
                                          <p:stCondLst>
                                            <p:cond delay="0"/>
                                          </p:stCondLst>
                                        </p:cTn>
                                        <p:tgtEl>
                                          <p:spTgt spid="162"/>
                                        </p:tgtEl>
                                        <p:attrNameLst>
                                          <p:attrName>style.visibility</p:attrName>
                                        </p:attrNameLst>
                                      </p:cBhvr>
                                      <p:to>
                                        <p:strVal val="visible"/>
                                      </p:to>
                                    </p:set>
                                    <p:animEffect transition="in" filter="checkerboard(across)">
                                      <p:cBhvr>
                                        <p:cTn id="275" dur="500"/>
                                        <p:tgtEl>
                                          <p:spTgt spid="162"/>
                                        </p:tgtEl>
                                      </p:cBhvr>
                                    </p:animEffect>
                                  </p:childTnLst>
                                </p:cTn>
                              </p:par>
                            </p:childTnLst>
                          </p:cTn>
                        </p:par>
                        <p:par>
                          <p:cTn id="276" fill="hold">
                            <p:stCondLst>
                              <p:cond delay="34000"/>
                            </p:stCondLst>
                            <p:childTnLst>
                              <p:par>
                                <p:cTn id="277" presetID="5" presetClass="entr" presetSubtype="5" fill="hold" grpId="0" nodeType="afterEffect">
                                  <p:stCondLst>
                                    <p:cond delay="0"/>
                                  </p:stCondLst>
                                  <p:childTnLst>
                                    <p:set>
                                      <p:cBhvr>
                                        <p:cTn id="278" dur="1" fill="hold">
                                          <p:stCondLst>
                                            <p:cond delay="0"/>
                                          </p:stCondLst>
                                        </p:cTn>
                                        <p:tgtEl>
                                          <p:spTgt spid="163"/>
                                        </p:tgtEl>
                                        <p:attrNameLst>
                                          <p:attrName>style.visibility</p:attrName>
                                        </p:attrNameLst>
                                      </p:cBhvr>
                                      <p:to>
                                        <p:strVal val="visible"/>
                                      </p:to>
                                    </p:set>
                                    <p:animEffect transition="in" filter="checkerboard(down)">
                                      <p:cBhvr>
                                        <p:cTn id="279" dur="500"/>
                                        <p:tgtEl>
                                          <p:spTgt spid="163"/>
                                        </p:tgtEl>
                                      </p:cBhvr>
                                    </p:animEffect>
                                  </p:childTnLst>
                                </p:cTn>
                              </p:par>
                            </p:childTnLst>
                          </p:cTn>
                        </p:par>
                        <p:par>
                          <p:cTn id="280" fill="hold">
                            <p:stCondLst>
                              <p:cond delay="34500"/>
                            </p:stCondLst>
                            <p:childTnLst>
                              <p:par>
                                <p:cTn id="281" presetID="5" presetClass="entr" presetSubtype="5" fill="hold" grpId="0" nodeType="afterEffect">
                                  <p:stCondLst>
                                    <p:cond delay="0"/>
                                  </p:stCondLst>
                                  <p:childTnLst>
                                    <p:set>
                                      <p:cBhvr>
                                        <p:cTn id="282" dur="1" fill="hold">
                                          <p:stCondLst>
                                            <p:cond delay="0"/>
                                          </p:stCondLst>
                                        </p:cTn>
                                        <p:tgtEl>
                                          <p:spTgt spid="164"/>
                                        </p:tgtEl>
                                        <p:attrNameLst>
                                          <p:attrName>style.visibility</p:attrName>
                                        </p:attrNameLst>
                                      </p:cBhvr>
                                      <p:to>
                                        <p:strVal val="visible"/>
                                      </p:to>
                                    </p:set>
                                    <p:animEffect transition="in" filter="checkerboard(down)">
                                      <p:cBhvr>
                                        <p:cTn id="283" dur="500"/>
                                        <p:tgtEl>
                                          <p:spTgt spid="164"/>
                                        </p:tgtEl>
                                      </p:cBhvr>
                                    </p:animEffect>
                                  </p:childTnLst>
                                </p:cTn>
                              </p:par>
                            </p:childTnLst>
                          </p:cTn>
                        </p:par>
                        <p:par>
                          <p:cTn id="284" fill="hold">
                            <p:stCondLst>
                              <p:cond delay="35000"/>
                            </p:stCondLst>
                            <p:childTnLst>
                              <p:par>
                                <p:cTn id="285" presetID="5" presetClass="entr" presetSubtype="5" fill="hold" grpId="0" nodeType="afterEffect">
                                  <p:stCondLst>
                                    <p:cond delay="0"/>
                                  </p:stCondLst>
                                  <p:childTnLst>
                                    <p:set>
                                      <p:cBhvr>
                                        <p:cTn id="286" dur="1" fill="hold">
                                          <p:stCondLst>
                                            <p:cond delay="0"/>
                                          </p:stCondLst>
                                        </p:cTn>
                                        <p:tgtEl>
                                          <p:spTgt spid="165"/>
                                        </p:tgtEl>
                                        <p:attrNameLst>
                                          <p:attrName>style.visibility</p:attrName>
                                        </p:attrNameLst>
                                      </p:cBhvr>
                                      <p:to>
                                        <p:strVal val="visible"/>
                                      </p:to>
                                    </p:set>
                                    <p:animEffect transition="in" filter="checkerboard(down)">
                                      <p:cBhvr>
                                        <p:cTn id="287" dur="500"/>
                                        <p:tgtEl>
                                          <p:spTgt spid="165"/>
                                        </p:tgtEl>
                                      </p:cBhvr>
                                    </p:animEffect>
                                  </p:childTnLst>
                                </p:cTn>
                              </p:par>
                            </p:childTnLst>
                          </p:cTn>
                        </p:par>
                        <p:par>
                          <p:cTn id="288" fill="hold">
                            <p:stCondLst>
                              <p:cond delay="35500"/>
                            </p:stCondLst>
                            <p:childTnLst>
                              <p:par>
                                <p:cTn id="289" presetID="5" presetClass="entr" presetSubtype="10" fill="hold" grpId="0" nodeType="afterEffect">
                                  <p:stCondLst>
                                    <p:cond delay="0"/>
                                  </p:stCondLst>
                                  <p:childTnLst>
                                    <p:set>
                                      <p:cBhvr>
                                        <p:cTn id="290" dur="1" fill="hold">
                                          <p:stCondLst>
                                            <p:cond delay="0"/>
                                          </p:stCondLst>
                                        </p:cTn>
                                        <p:tgtEl>
                                          <p:spTgt spid="166"/>
                                        </p:tgtEl>
                                        <p:attrNameLst>
                                          <p:attrName>style.visibility</p:attrName>
                                        </p:attrNameLst>
                                      </p:cBhvr>
                                      <p:to>
                                        <p:strVal val="visible"/>
                                      </p:to>
                                    </p:set>
                                    <p:animEffect transition="in" filter="checkerboard(across)">
                                      <p:cBhvr>
                                        <p:cTn id="291" dur="500"/>
                                        <p:tgtEl>
                                          <p:spTgt spid="166"/>
                                        </p:tgtEl>
                                      </p:cBhvr>
                                    </p:animEffect>
                                  </p:childTnLst>
                                </p:cTn>
                              </p:par>
                            </p:childTnLst>
                          </p:cTn>
                        </p:par>
                        <p:par>
                          <p:cTn id="292" fill="hold">
                            <p:stCondLst>
                              <p:cond delay="36000"/>
                            </p:stCondLst>
                            <p:childTnLst>
                              <p:par>
                                <p:cTn id="293" presetID="5" presetClass="entr" presetSubtype="10" fill="hold" grpId="0" nodeType="afterEffect">
                                  <p:stCondLst>
                                    <p:cond delay="0"/>
                                  </p:stCondLst>
                                  <p:childTnLst>
                                    <p:set>
                                      <p:cBhvr>
                                        <p:cTn id="294" dur="1" fill="hold">
                                          <p:stCondLst>
                                            <p:cond delay="0"/>
                                          </p:stCondLst>
                                        </p:cTn>
                                        <p:tgtEl>
                                          <p:spTgt spid="167"/>
                                        </p:tgtEl>
                                        <p:attrNameLst>
                                          <p:attrName>style.visibility</p:attrName>
                                        </p:attrNameLst>
                                      </p:cBhvr>
                                      <p:to>
                                        <p:strVal val="visible"/>
                                      </p:to>
                                    </p:set>
                                    <p:animEffect transition="in" filter="checkerboard(across)">
                                      <p:cBhvr>
                                        <p:cTn id="295" dur="500"/>
                                        <p:tgtEl>
                                          <p:spTgt spid="167"/>
                                        </p:tgtEl>
                                      </p:cBhvr>
                                    </p:animEffect>
                                  </p:childTnLst>
                                </p:cTn>
                              </p:par>
                            </p:childTnLst>
                          </p:cTn>
                        </p:par>
                        <p:par>
                          <p:cTn id="296" fill="hold">
                            <p:stCondLst>
                              <p:cond delay="36500"/>
                            </p:stCondLst>
                            <p:childTnLst>
                              <p:par>
                                <p:cTn id="297" presetID="5" presetClass="entr" presetSubtype="10" fill="hold" grpId="0" nodeType="afterEffect">
                                  <p:stCondLst>
                                    <p:cond delay="0"/>
                                  </p:stCondLst>
                                  <p:childTnLst>
                                    <p:set>
                                      <p:cBhvr>
                                        <p:cTn id="298" dur="1" fill="hold">
                                          <p:stCondLst>
                                            <p:cond delay="0"/>
                                          </p:stCondLst>
                                        </p:cTn>
                                        <p:tgtEl>
                                          <p:spTgt spid="168"/>
                                        </p:tgtEl>
                                        <p:attrNameLst>
                                          <p:attrName>style.visibility</p:attrName>
                                        </p:attrNameLst>
                                      </p:cBhvr>
                                      <p:to>
                                        <p:strVal val="visible"/>
                                      </p:to>
                                    </p:set>
                                    <p:animEffect transition="in" filter="checkerboard(across)">
                                      <p:cBhvr>
                                        <p:cTn id="299" dur="500"/>
                                        <p:tgtEl>
                                          <p:spTgt spid="168"/>
                                        </p:tgtEl>
                                      </p:cBhvr>
                                    </p:animEffect>
                                  </p:childTnLst>
                                </p:cTn>
                              </p:par>
                            </p:childTnLst>
                          </p:cTn>
                        </p:par>
                        <p:par>
                          <p:cTn id="300" fill="hold">
                            <p:stCondLst>
                              <p:cond delay="37000"/>
                            </p:stCondLst>
                            <p:childTnLst>
                              <p:par>
                                <p:cTn id="301" presetID="5" presetClass="entr" presetSubtype="10" fill="hold" grpId="0" nodeType="afterEffect">
                                  <p:stCondLst>
                                    <p:cond delay="0"/>
                                  </p:stCondLst>
                                  <p:childTnLst>
                                    <p:set>
                                      <p:cBhvr>
                                        <p:cTn id="302" dur="1" fill="hold">
                                          <p:stCondLst>
                                            <p:cond delay="0"/>
                                          </p:stCondLst>
                                        </p:cTn>
                                        <p:tgtEl>
                                          <p:spTgt spid="169"/>
                                        </p:tgtEl>
                                        <p:attrNameLst>
                                          <p:attrName>style.visibility</p:attrName>
                                        </p:attrNameLst>
                                      </p:cBhvr>
                                      <p:to>
                                        <p:strVal val="visible"/>
                                      </p:to>
                                    </p:set>
                                    <p:animEffect transition="in" filter="checkerboard(across)">
                                      <p:cBhvr>
                                        <p:cTn id="303" dur="500"/>
                                        <p:tgtEl>
                                          <p:spTgt spid="169"/>
                                        </p:tgtEl>
                                      </p:cBhvr>
                                    </p:animEffect>
                                  </p:childTnLst>
                                </p:cTn>
                              </p:par>
                            </p:childTnLst>
                          </p:cTn>
                        </p:par>
                        <p:par>
                          <p:cTn id="304" fill="hold">
                            <p:stCondLst>
                              <p:cond delay="37500"/>
                            </p:stCondLst>
                            <p:childTnLst>
                              <p:par>
                                <p:cTn id="305" presetID="5" presetClass="entr" presetSubtype="5" fill="hold" grpId="0" nodeType="afterEffect">
                                  <p:stCondLst>
                                    <p:cond delay="0"/>
                                  </p:stCondLst>
                                  <p:childTnLst>
                                    <p:set>
                                      <p:cBhvr>
                                        <p:cTn id="306" dur="1" fill="hold">
                                          <p:stCondLst>
                                            <p:cond delay="0"/>
                                          </p:stCondLst>
                                        </p:cTn>
                                        <p:tgtEl>
                                          <p:spTgt spid="170"/>
                                        </p:tgtEl>
                                        <p:attrNameLst>
                                          <p:attrName>style.visibility</p:attrName>
                                        </p:attrNameLst>
                                      </p:cBhvr>
                                      <p:to>
                                        <p:strVal val="visible"/>
                                      </p:to>
                                    </p:set>
                                    <p:animEffect transition="in" filter="checkerboard(down)">
                                      <p:cBhvr>
                                        <p:cTn id="307" dur="500"/>
                                        <p:tgtEl>
                                          <p:spTgt spid="170"/>
                                        </p:tgtEl>
                                      </p:cBhvr>
                                    </p:animEffect>
                                  </p:childTnLst>
                                </p:cTn>
                              </p:par>
                            </p:childTnLst>
                          </p:cTn>
                        </p:par>
                        <p:par>
                          <p:cTn id="308" fill="hold">
                            <p:stCondLst>
                              <p:cond delay="38000"/>
                            </p:stCondLst>
                            <p:childTnLst>
                              <p:par>
                                <p:cTn id="309" presetID="5" presetClass="entr" presetSubtype="5" fill="hold" grpId="0" nodeType="afterEffect">
                                  <p:stCondLst>
                                    <p:cond delay="0"/>
                                  </p:stCondLst>
                                  <p:childTnLst>
                                    <p:set>
                                      <p:cBhvr>
                                        <p:cTn id="310" dur="1" fill="hold">
                                          <p:stCondLst>
                                            <p:cond delay="0"/>
                                          </p:stCondLst>
                                        </p:cTn>
                                        <p:tgtEl>
                                          <p:spTgt spid="171"/>
                                        </p:tgtEl>
                                        <p:attrNameLst>
                                          <p:attrName>style.visibility</p:attrName>
                                        </p:attrNameLst>
                                      </p:cBhvr>
                                      <p:to>
                                        <p:strVal val="visible"/>
                                      </p:to>
                                    </p:set>
                                    <p:animEffect transition="in" filter="checkerboard(down)">
                                      <p:cBhvr>
                                        <p:cTn id="311" dur="500"/>
                                        <p:tgtEl>
                                          <p:spTgt spid="171"/>
                                        </p:tgtEl>
                                      </p:cBhvr>
                                    </p:animEffect>
                                  </p:childTnLst>
                                </p:cTn>
                              </p:par>
                            </p:childTnLst>
                          </p:cTn>
                        </p:par>
                        <p:par>
                          <p:cTn id="312" fill="hold">
                            <p:stCondLst>
                              <p:cond delay="38500"/>
                            </p:stCondLst>
                            <p:childTnLst>
                              <p:par>
                                <p:cTn id="313" presetID="5" presetClass="entr" presetSubtype="10" fill="hold" grpId="0" nodeType="afterEffect">
                                  <p:stCondLst>
                                    <p:cond delay="0"/>
                                  </p:stCondLst>
                                  <p:childTnLst>
                                    <p:set>
                                      <p:cBhvr>
                                        <p:cTn id="314" dur="1" fill="hold">
                                          <p:stCondLst>
                                            <p:cond delay="0"/>
                                          </p:stCondLst>
                                        </p:cTn>
                                        <p:tgtEl>
                                          <p:spTgt spid="172"/>
                                        </p:tgtEl>
                                        <p:attrNameLst>
                                          <p:attrName>style.visibility</p:attrName>
                                        </p:attrNameLst>
                                      </p:cBhvr>
                                      <p:to>
                                        <p:strVal val="visible"/>
                                      </p:to>
                                    </p:set>
                                    <p:animEffect transition="in" filter="checkerboard(across)">
                                      <p:cBhvr>
                                        <p:cTn id="315" dur="500"/>
                                        <p:tgtEl>
                                          <p:spTgt spid="172"/>
                                        </p:tgtEl>
                                      </p:cBhvr>
                                    </p:animEffect>
                                  </p:childTnLst>
                                </p:cTn>
                              </p:par>
                            </p:childTnLst>
                          </p:cTn>
                        </p:par>
                        <p:par>
                          <p:cTn id="316" fill="hold">
                            <p:stCondLst>
                              <p:cond delay="39000"/>
                            </p:stCondLst>
                            <p:childTnLst>
                              <p:par>
                                <p:cTn id="317" presetID="5" presetClass="entr" presetSubtype="10" fill="hold" grpId="0" nodeType="afterEffect">
                                  <p:stCondLst>
                                    <p:cond delay="0"/>
                                  </p:stCondLst>
                                  <p:childTnLst>
                                    <p:set>
                                      <p:cBhvr>
                                        <p:cTn id="318" dur="1" fill="hold">
                                          <p:stCondLst>
                                            <p:cond delay="0"/>
                                          </p:stCondLst>
                                        </p:cTn>
                                        <p:tgtEl>
                                          <p:spTgt spid="173"/>
                                        </p:tgtEl>
                                        <p:attrNameLst>
                                          <p:attrName>style.visibility</p:attrName>
                                        </p:attrNameLst>
                                      </p:cBhvr>
                                      <p:to>
                                        <p:strVal val="visible"/>
                                      </p:to>
                                    </p:set>
                                    <p:animEffect transition="in" filter="checkerboard(across)">
                                      <p:cBhvr>
                                        <p:cTn id="319" dur="500"/>
                                        <p:tgtEl>
                                          <p:spTgt spid="173"/>
                                        </p:tgtEl>
                                      </p:cBhvr>
                                    </p:animEffect>
                                  </p:childTnLst>
                                </p:cTn>
                              </p:par>
                            </p:childTnLst>
                          </p:cTn>
                        </p:par>
                        <p:par>
                          <p:cTn id="320" fill="hold">
                            <p:stCondLst>
                              <p:cond delay="39500"/>
                            </p:stCondLst>
                            <p:childTnLst>
                              <p:par>
                                <p:cTn id="321" presetID="5" presetClass="entr" presetSubtype="10" fill="hold" grpId="0" nodeType="afterEffect">
                                  <p:stCondLst>
                                    <p:cond delay="0"/>
                                  </p:stCondLst>
                                  <p:childTnLst>
                                    <p:set>
                                      <p:cBhvr>
                                        <p:cTn id="322" dur="1" fill="hold">
                                          <p:stCondLst>
                                            <p:cond delay="0"/>
                                          </p:stCondLst>
                                        </p:cTn>
                                        <p:tgtEl>
                                          <p:spTgt spid="174"/>
                                        </p:tgtEl>
                                        <p:attrNameLst>
                                          <p:attrName>style.visibility</p:attrName>
                                        </p:attrNameLst>
                                      </p:cBhvr>
                                      <p:to>
                                        <p:strVal val="visible"/>
                                      </p:to>
                                    </p:set>
                                    <p:animEffect transition="in" filter="checkerboard(across)">
                                      <p:cBhvr>
                                        <p:cTn id="323" dur="500"/>
                                        <p:tgtEl>
                                          <p:spTgt spid="174"/>
                                        </p:tgtEl>
                                      </p:cBhvr>
                                    </p:animEffect>
                                  </p:childTnLst>
                                </p:cTn>
                              </p:par>
                            </p:childTnLst>
                          </p:cTn>
                        </p:par>
                        <p:par>
                          <p:cTn id="324" fill="hold">
                            <p:stCondLst>
                              <p:cond delay="40000"/>
                            </p:stCondLst>
                            <p:childTnLst>
                              <p:par>
                                <p:cTn id="325" presetID="5" presetClass="entr" presetSubtype="10" fill="hold" grpId="0" nodeType="afterEffect">
                                  <p:stCondLst>
                                    <p:cond delay="0"/>
                                  </p:stCondLst>
                                  <p:childTnLst>
                                    <p:set>
                                      <p:cBhvr>
                                        <p:cTn id="326" dur="1" fill="hold">
                                          <p:stCondLst>
                                            <p:cond delay="0"/>
                                          </p:stCondLst>
                                        </p:cTn>
                                        <p:tgtEl>
                                          <p:spTgt spid="175"/>
                                        </p:tgtEl>
                                        <p:attrNameLst>
                                          <p:attrName>style.visibility</p:attrName>
                                        </p:attrNameLst>
                                      </p:cBhvr>
                                      <p:to>
                                        <p:strVal val="visible"/>
                                      </p:to>
                                    </p:set>
                                    <p:animEffect transition="in" filter="checkerboard(across)">
                                      <p:cBhvr>
                                        <p:cTn id="327" dur="500"/>
                                        <p:tgtEl>
                                          <p:spTgt spid="175"/>
                                        </p:tgtEl>
                                      </p:cBhvr>
                                    </p:animEffect>
                                  </p:childTnLst>
                                </p:cTn>
                              </p:par>
                            </p:childTnLst>
                          </p:cTn>
                        </p:par>
                        <p:par>
                          <p:cTn id="328" fill="hold">
                            <p:stCondLst>
                              <p:cond delay="40500"/>
                            </p:stCondLst>
                            <p:childTnLst>
                              <p:par>
                                <p:cTn id="329" presetID="5" presetClass="entr" presetSubtype="5" fill="hold" grpId="0" nodeType="afterEffect">
                                  <p:stCondLst>
                                    <p:cond delay="0"/>
                                  </p:stCondLst>
                                  <p:childTnLst>
                                    <p:set>
                                      <p:cBhvr>
                                        <p:cTn id="330" dur="1" fill="hold">
                                          <p:stCondLst>
                                            <p:cond delay="0"/>
                                          </p:stCondLst>
                                        </p:cTn>
                                        <p:tgtEl>
                                          <p:spTgt spid="176"/>
                                        </p:tgtEl>
                                        <p:attrNameLst>
                                          <p:attrName>style.visibility</p:attrName>
                                        </p:attrNameLst>
                                      </p:cBhvr>
                                      <p:to>
                                        <p:strVal val="visible"/>
                                      </p:to>
                                    </p:set>
                                    <p:animEffect transition="in" filter="checkerboard(down)">
                                      <p:cBhvr>
                                        <p:cTn id="331" dur="500"/>
                                        <p:tgtEl>
                                          <p:spTgt spid="176"/>
                                        </p:tgtEl>
                                      </p:cBhvr>
                                    </p:animEffect>
                                  </p:childTnLst>
                                </p:cTn>
                              </p:par>
                            </p:childTnLst>
                          </p:cTn>
                        </p:par>
                        <p:par>
                          <p:cTn id="332" fill="hold">
                            <p:stCondLst>
                              <p:cond delay="41000"/>
                            </p:stCondLst>
                            <p:childTnLst>
                              <p:par>
                                <p:cTn id="333" presetID="5" presetClass="entr" presetSubtype="10" fill="hold" grpId="0" nodeType="afterEffect">
                                  <p:stCondLst>
                                    <p:cond delay="0"/>
                                  </p:stCondLst>
                                  <p:childTnLst>
                                    <p:set>
                                      <p:cBhvr>
                                        <p:cTn id="334" dur="1" fill="hold">
                                          <p:stCondLst>
                                            <p:cond delay="0"/>
                                          </p:stCondLst>
                                        </p:cTn>
                                        <p:tgtEl>
                                          <p:spTgt spid="177"/>
                                        </p:tgtEl>
                                        <p:attrNameLst>
                                          <p:attrName>style.visibility</p:attrName>
                                        </p:attrNameLst>
                                      </p:cBhvr>
                                      <p:to>
                                        <p:strVal val="visible"/>
                                      </p:to>
                                    </p:set>
                                    <p:animEffect transition="in" filter="checkerboard(across)">
                                      <p:cBhvr>
                                        <p:cTn id="335" dur="500"/>
                                        <p:tgtEl>
                                          <p:spTgt spid="177"/>
                                        </p:tgtEl>
                                      </p:cBhvr>
                                    </p:animEffect>
                                  </p:childTnLst>
                                </p:cTn>
                              </p:par>
                            </p:childTnLst>
                          </p:cTn>
                        </p:par>
                        <p:par>
                          <p:cTn id="336" fill="hold">
                            <p:stCondLst>
                              <p:cond delay="41500"/>
                            </p:stCondLst>
                            <p:childTnLst>
                              <p:par>
                                <p:cTn id="337" presetID="5" presetClass="entr" presetSubtype="10" fill="hold" grpId="0" nodeType="afterEffect">
                                  <p:stCondLst>
                                    <p:cond delay="0"/>
                                  </p:stCondLst>
                                  <p:childTnLst>
                                    <p:set>
                                      <p:cBhvr>
                                        <p:cTn id="338" dur="1" fill="hold">
                                          <p:stCondLst>
                                            <p:cond delay="0"/>
                                          </p:stCondLst>
                                        </p:cTn>
                                        <p:tgtEl>
                                          <p:spTgt spid="178"/>
                                        </p:tgtEl>
                                        <p:attrNameLst>
                                          <p:attrName>style.visibility</p:attrName>
                                        </p:attrNameLst>
                                      </p:cBhvr>
                                      <p:to>
                                        <p:strVal val="visible"/>
                                      </p:to>
                                    </p:set>
                                    <p:animEffect transition="in" filter="checkerboard(across)">
                                      <p:cBhvr>
                                        <p:cTn id="339" dur="500"/>
                                        <p:tgtEl>
                                          <p:spTgt spid="178"/>
                                        </p:tgtEl>
                                      </p:cBhvr>
                                    </p:animEffect>
                                  </p:childTnLst>
                                </p:cTn>
                              </p:par>
                            </p:childTnLst>
                          </p:cTn>
                        </p:par>
                        <p:par>
                          <p:cTn id="340" fill="hold">
                            <p:stCondLst>
                              <p:cond delay="42000"/>
                            </p:stCondLst>
                            <p:childTnLst>
                              <p:par>
                                <p:cTn id="341" presetID="5" presetClass="entr" presetSubtype="10" fill="hold" grpId="0" nodeType="afterEffect">
                                  <p:stCondLst>
                                    <p:cond delay="0"/>
                                  </p:stCondLst>
                                  <p:childTnLst>
                                    <p:set>
                                      <p:cBhvr>
                                        <p:cTn id="342" dur="1" fill="hold">
                                          <p:stCondLst>
                                            <p:cond delay="0"/>
                                          </p:stCondLst>
                                        </p:cTn>
                                        <p:tgtEl>
                                          <p:spTgt spid="179"/>
                                        </p:tgtEl>
                                        <p:attrNameLst>
                                          <p:attrName>style.visibility</p:attrName>
                                        </p:attrNameLst>
                                      </p:cBhvr>
                                      <p:to>
                                        <p:strVal val="visible"/>
                                      </p:to>
                                    </p:set>
                                    <p:animEffect transition="in" filter="checkerboard(across)">
                                      <p:cBhvr>
                                        <p:cTn id="343" dur="500"/>
                                        <p:tgtEl>
                                          <p:spTgt spid="179"/>
                                        </p:tgtEl>
                                      </p:cBhvr>
                                    </p:animEffect>
                                  </p:childTnLst>
                                </p:cTn>
                              </p:par>
                            </p:childTnLst>
                          </p:cTn>
                        </p:par>
                        <p:par>
                          <p:cTn id="344" fill="hold">
                            <p:stCondLst>
                              <p:cond delay="42500"/>
                            </p:stCondLst>
                            <p:childTnLst>
                              <p:par>
                                <p:cTn id="345" presetID="5" presetClass="entr" presetSubtype="10" fill="hold" grpId="0" nodeType="afterEffect">
                                  <p:stCondLst>
                                    <p:cond delay="0"/>
                                  </p:stCondLst>
                                  <p:childTnLst>
                                    <p:set>
                                      <p:cBhvr>
                                        <p:cTn id="346" dur="1" fill="hold">
                                          <p:stCondLst>
                                            <p:cond delay="0"/>
                                          </p:stCondLst>
                                        </p:cTn>
                                        <p:tgtEl>
                                          <p:spTgt spid="180"/>
                                        </p:tgtEl>
                                        <p:attrNameLst>
                                          <p:attrName>style.visibility</p:attrName>
                                        </p:attrNameLst>
                                      </p:cBhvr>
                                      <p:to>
                                        <p:strVal val="visible"/>
                                      </p:to>
                                    </p:set>
                                    <p:animEffect transition="in" filter="checkerboard(across)">
                                      <p:cBhvr>
                                        <p:cTn id="347" dur="500"/>
                                        <p:tgtEl>
                                          <p:spTgt spid="180"/>
                                        </p:tgtEl>
                                      </p:cBhvr>
                                    </p:animEffect>
                                  </p:childTnLst>
                                </p:cTn>
                              </p:par>
                            </p:childTnLst>
                          </p:cTn>
                        </p:par>
                        <p:par>
                          <p:cTn id="348" fill="hold">
                            <p:stCondLst>
                              <p:cond delay="43000"/>
                            </p:stCondLst>
                            <p:childTnLst>
                              <p:par>
                                <p:cTn id="349" presetID="5" presetClass="entr" presetSubtype="10" fill="hold" grpId="0" nodeType="afterEffect">
                                  <p:stCondLst>
                                    <p:cond delay="0"/>
                                  </p:stCondLst>
                                  <p:childTnLst>
                                    <p:set>
                                      <p:cBhvr>
                                        <p:cTn id="350" dur="1" fill="hold">
                                          <p:stCondLst>
                                            <p:cond delay="0"/>
                                          </p:stCondLst>
                                        </p:cTn>
                                        <p:tgtEl>
                                          <p:spTgt spid="181"/>
                                        </p:tgtEl>
                                        <p:attrNameLst>
                                          <p:attrName>style.visibility</p:attrName>
                                        </p:attrNameLst>
                                      </p:cBhvr>
                                      <p:to>
                                        <p:strVal val="visible"/>
                                      </p:to>
                                    </p:set>
                                    <p:animEffect transition="in" filter="checkerboard(across)">
                                      <p:cBhvr>
                                        <p:cTn id="351" dur="500"/>
                                        <p:tgtEl>
                                          <p:spTgt spid="181"/>
                                        </p:tgtEl>
                                      </p:cBhvr>
                                    </p:animEffect>
                                  </p:childTnLst>
                                </p:cTn>
                              </p:par>
                            </p:childTnLst>
                          </p:cTn>
                        </p:par>
                        <p:par>
                          <p:cTn id="352" fill="hold">
                            <p:stCondLst>
                              <p:cond delay="43500"/>
                            </p:stCondLst>
                            <p:childTnLst>
                              <p:par>
                                <p:cTn id="353" presetID="5" presetClass="entr" presetSubtype="10" fill="hold" grpId="0" nodeType="afterEffect">
                                  <p:stCondLst>
                                    <p:cond delay="0"/>
                                  </p:stCondLst>
                                  <p:childTnLst>
                                    <p:set>
                                      <p:cBhvr>
                                        <p:cTn id="354" dur="1" fill="hold">
                                          <p:stCondLst>
                                            <p:cond delay="0"/>
                                          </p:stCondLst>
                                        </p:cTn>
                                        <p:tgtEl>
                                          <p:spTgt spid="182"/>
                                        </p:tgtEl>
                                        <p:attrNameLst>
                                          <p:attrName>style.visibility</p:attrName>
                                        </p:attrNameLst>
                                      </p:cBhvr>
                                      <p:to>
                                        <p:strVal val="visible"/>
                                      </p:to>
                                    </p:set>
                                    <p:animEffect transition="in" filter="checkerboard(across)">
                                      <p:cBhvr>
                                        <p:cTn id="355" dur="500"/>
                                        <p:tgtEl>
                                          <p:spTgt spid="182"/>
                                        </p:tgtEl>
                                      </p:cBhvr>
                                    </p:animEffect>
                                  </p:childTnLst>
                                </p:cTn>
                              </p:par>
                            </p:childTnLst>
                          </p:cTn>
                        </p:par>
                        <p:par>
                          <p:cTn id="356" fill="hold">
                            <p:stCondLst>
                              <p:cond delay="44000"/>
                            </p:stCondLst>
                            <p:childTnLst>
                              <p:par>
                                <p:cTn id="357" presetID="5" presetClass="entr" presetSubtype="10" fill="hold" grpId="0" nodeType="afterEffect">
                                  <p:stCondLst>
                                    <p:cond delay="0"/>
                                  </p:stCondLst>
                                  <p:childTnLst>
                                    <p:set>
                                      <p:cBhvr>
                                        <p:cTn id="358" dur="1" fill="hold">
                                          <p:stCondLst>
                                            <p:cond delay="0"/>
                                          </p:stCondLst>
                                        </p:cTn>
                                        <p:tgtEl>
                                          <p:spTgt spid="183"/>
                                        </p:tgtEl>
                                        <p:attrNameLst>
                                          <p:attrName>style.visibility</p:attrName>
                                        </p:attrNameLst>
                                      </p:cBhvr>
                                      <p:to>
                                        <p:strVal val="visible"/>
                                      </p:to>
                                    </p:set>
                                    <p:animEffect transition="in" filter="checkerboard(across)">
                                      <p:cBhvr>
                                        <p:cTn id="359" dur="500"/>
                                        <p:tgtEl>
                                          <p:spTgt spid="183"/>
                                        </p:tgtEl>
                                      </p:cBhvr>
                                    </p:animEffect>
                                  </p:childTnLst>
                                </p:cTn>
                              </p:par>
                            </p:childTnLst>
                          </p:cTn>
                        </p:par>
                        <p:par>
                          <p:cTn id="360" fill="hold">
                            <p:stCondLst>
                              <p:cond delay="44500"/>
                            </p:stCondLst>
                            <p:childTnLst>
                              <p:par>
                                <p:cTn id="361" presetID="5" presetClass="entr" presetSubtype="5" fill="hold" grpId="0" nodeType="afterEffect">
                                  <p:stCondLst>
                                    <p:cond delay="0"/>
                                  </p:stCondLst>
                                  <p:childTnLst>
                                    <p:set>
                                      <p:cBhvr>
                                        <p:cTn id="362" dur="1" fill="hold">
                                          <p:stCondLst>
                                            <p:cond delay="0"/>
                                          </p:stCondLst>
                                        </p:cTn>
                                        <p:tgtEl>
                                          <p:spTgt spid="184"/>
                                        </p:tgtEl>
                                        <p:attrNameLst>
                                          <p:attrName>style.visibility</p:attrName>
                                        </p:attrNameLst>
                                      </p:cBhvr>
                                      <p:to>
                                        <p:strVal val="visible"/>
                                      </p:to>
                                    </p:set>
                                    <p:animEffect transition="in" filter="checkerboard(down)">
                                      <p:cBhvr>
                                        <p:cTn id="363" dur="500"/>
                                        <p:tgtEl>
                                          <p:spTgt spid="184"/>
                                        </p:tgtEl>
                                      </p:cBhvr>
                                    </p:animEffect>
                                  </p:childTnLst>
                                </p:cTn>
                              </p:par>
                            </p:childTnLst>
                          </p:cTn>
                        </p:par>
                        <p:par>
                          <p:cTn id="364" fill="hold">
                            <p:stCondLst>
                              <p:cond delay="45000"/>
                            </p:stCondLst>
                            <p:childTnLst>
                              <p:par>
                                <p:cTn id="365" presetID="5" presetClass="entr" presetSubtype="5" fill="hold" grpId="0" nodeType="afterEffect">
                                  <p:stCondLst>
                                    <p:cond delay="0"/>
                                  </p:stCondLst>
                                  <p:childTnLst>
                                    <p:set>
                                      <p:cBhvr>
                                        <p:cTn id="366" dur="1" fill="hold">
                                          <p:stCondLst>
                                            <p:cond delay="0"/>
                                          </p:stCondLst>
                                        </p:cTn>
                                        <p:tgtEl>
                                          <p:spTgt spid="185"/>
                                        </p:tgtEl>
                                        <p:attrNameLst>
                                          <p:attrName>style.visibility</p:attrName>
                                        </p:attrNameLst>
                                      </p:cBhvr>
                                      <p:to>
                                        <p:strVal val="visible"/>
                                      </p:to>
                                    </p:set>
                                    <p:animEffect transition="in" filter="checkerboard(down)">
                                      <p:cBhvr>
                                        <p:cTn id="367"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P spid="171" grpId="0"/>
      <p:bldP spid="172" grpId="0"/>
      <p:bldP spid="173" grpId="0"/>
      <p:bldP spid="174" grpId="0"/>
      <p:bldP spid="175" grpId="0"/>
      <p:bldP spid="176" grpId="0"/>
      <p:bldP spid="177" grpId="0"/>
      <p:bldP spid="178" grpId="0"/>
      <p:bldP spid="179" grpId="0"/>
      <p:bldP spid="180" grpId="0"/>
      <p:bldP spid="181" grpId="0"/>
      <p:bldP spid="182" grpId="0"/>
      <p:bldP spid="183" grpId="0"/>
      <p:bldP spid="184" grpId="0"/>
      <p:bldP spid="18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111250"/>
            <a:ext cx="8686800" cy="3394075"/>
          </a:xfrm>
        </p:spPr>
        <p:txBody>
          <a:bodyPr>
            <a:normAutofit fontScale="85000" lnSpcReduction="20000"/>
          </a:bodyPr>
          <a:lstStyle/>
          <a:p>
            <a:r>
              <a:rPr lang="en-US" sz="2400" dirty="0" smtClean="0"/>
              <a:t>Always me - </a:t>
            </a:r>
            <a:endParaRPr lang="en-US" sz="2400" b="1" dirty="0" smtClean="0">
              <a:solidFill>
                <a:srgbClr val="FF0000"/>
              </a:solidFill>
            </a:endParaRPr>
          </a:p>
          <a:p>
            <a:r>
              <a:rPr lang="en-US" sz="2400" dirty="0" smtClean="0"/>
              <a:t>Tell always about what they have done - </a:t>
            </a:r>
            <a:endParaRPr lang="en-US" sz="2400" b="1" dirty="0" smtClean="0">
              <a:solidFill>
                <a:srgbClr val="FF0000"/>
              </a:solidFill>
            </a:endParaRPr>
          </a:p>
          <a:p>
            <a:r>
              <a:rPr lang="en-US" sz="2400" dirty="0" smtClean="0"/>
              <a:t>Leave me alone - </a:t>
            </a:r>
            <a:endParaRPr lang="en-US" sz="2400" b="1" dirty="0" smtClean="0">
              <a:solidFill>
                <a:srgbClr val="FF0000"/>
              </a:solidFill>
            </a:endParaRPr>
          </a:p>
          <a:p>
            <a:r>
              <a:rPr lang="en-US" sz="2400" dirty="0" smtClean="0"/>
              <a:t>Happy go lucky - </a:t>
            </a:r>
            <a:endParaRPr lang="en-US" sz="2400" b="1" dirty="0" smtClean="0">
              <a:solidFill>
                <a:srgbClr val="FF0000"/>
              </a:solidFill>
            </a:endParaRPr>
          </a:p>
          <a:p>
            <a:r>
              <a:rPr lang="en-US" sz="2400" dirty="0" smtClean="0"/>
              <a:t>Balance of leave me alone and happy go lucky – </a:t>
            </a:r>
            <a:endParaRPr lang="en-US" sz="2400" b="1" dirty="0" smtClean="0">
              <a:solidFill>
                <a:srgbClr val="FF0000"/>
              </a:solidFill>
            </a:endParaRPr>
          </a:p>
          <a:p>
            <a:r>
              <a:rPr lang="en-US" sz="2400" dirty="0" smtClean="0"/>
              <a:t>Avoid Human society – </a:t>
            </a:r>
            <a:endParaRPr lang="en-US" sz="2400" b="1" dirty="0" smtClean="0">
              <a:solidFill>
                <a:srgbClr val="FF0000"/>
              </a:solidFill>
            </a:endParaRPr>
          </a:p>
          <a:p>
            <a:r>
              <a:rPr lang="en-US" sz="2400" dirty="0" smtClean="0"/>
              <a:t>A person who hates woman – </a:t>
            </a:r>
            <a:endParaRPr lang="en-US" sz="2400" b="1" dirty="0" smtClean="0">
              <a:solidFill>
                <a:srgbClr val="FF0000"/>
              </a:solidFill>
            </a:endParaRPr>
          </a:p>
          <a:p>
            <a:r>
              <a:rPr lang="en-US" sz="2400" dirty="0" smtClean="0"/>
              <a:t>A person who follows spirituality – </a:t>
            </a:r>
            <a:endParaRPr lang="en-US" sz="2400" b="1" dirty="0" smtClean="0">
              <a:solidFill>
                <a:srgbClr val="FF0000"/>
              </a:solidFill>
            </a:endParaRPr>
          </a:p>
          <a:p>
            <a:r>
              <a:rPr lang="en-US" sz="2400" dirty="0" smtClean="0"/>
              <a:t>A person who hates marriage – </a:t>
            </a:r>
            <a:endParaRPr lang="en-US" sz="2400" b="1" dirty="0" smtClean="0">
              <a:solidFill>
                <a:srgbClr val="FF0000"/>
              </a:solidFill>
            </a:endParaRPr>
          </a:p>
          <a:p>
            <a:r>
              <a:rPr lang="en-US" sz="2400" dirty="0" smtClean="0"/>
              <a:t>Helping People – </a:t>
            </a:r>
            <a:endParaRPr lang="en-US" sz="2400" b="1" dirty="0" smtClean="0">
              <a:solidFill>
                <a:srgbClr val="FF0000"/>
              </a:solidFill>
            </a:endParaRPr>
          </a:p>
          <a:p>
            <a:endParaRPr lang="en-US" sz="2400" dirty="0" smtClean="0"/>
          </a:p>
          <a:p>
            <a:endParaRPr lang="en-US" sz="2400" dirty="0"/>
          </a:p>
        </p:txBody>
      </p:sp>
      <p:sp>
        <p:nvSpPr>
          <p:cNvPr id="3" name="Title 2"/>
          <p:cNvSpPr>
            <a:spLocks noGrp="1"/>
          </p:cNvSpPr>
          <p:nvPr>
            <p:ph type="title" idx="4294967295"/>
          </p:nvPr>
        </p:nvSpPr>
        <p:spPr>
          <a:xfrm>
            <a:off x="381000" y="133351"/>
            <a:ext cx="8153400" cy="838200"/>
          </a:xfrm>
        </p:spPr>
        <p:txBody>
          <a:bodyPr>
            <a:normAutofit/>
          </a:bodyPr>
          <a:lstStyle/>
          <a:p>
            <a:r>
              <a:rPr lang="en-US" dirty="0" smtClean="0">
                <a:solidFill>
                  <a:srgbClr val="FF0000"/>
                </a:solidFill>
              </a:rPr>
              <a:t>Describe the personality  in 1 word</a:t>
            </a:r>
            <a:endParaRPr lang="en-US" dirty="0">
              <a:solidFill>
                <a:srgbClr val="FF0000"/>
              </a:solidFill>
            </a:endParaRPr>
          </a:p>
        </p:txBody>
      </p:sp>
    </p:spTree>
    <p:extLst>
      <p:ext uri="{BB962C8B-B14F-4D97-AF65-F5344CB8AC3E}">
        <p14:creationId xmlns:p14="http://schemas.microsoft.com/office/powerpoint/2010/main" val="420736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111250"/>
            <a:ext cx="8686800" cy="3394075"/>
          </a:xfrm>
        </p:spPr>
        <p:txBody>
          <a:bodyPr>
            <a:normAutofit fontScale="85000" lnSpcReduction="20000"/>
          </a:bodyPr>
          <a:lstStyle/>
          <a:p>
            <a:r>
              <a:rPr lang="en-US" sz="2400" dirty="0" smtClean="0"/>
              <a:t>Always me - </a:t>
            </a:r>
            <a:r>
              <a:rPr lang="en-US" sz="2400" b="1" dirty="0" smtClean="0">
                <a:solidFill>
                  <a:srgbClr val="FF0000"/>
                </a:solidFill>
              </a:rPr>
              <a:t>Egoist</a:t>
            </a:r>
          </a:p>
          <a:p>
            <a:r>
              <a:rPr lang="en-US" sz="2400" dirty="0" smtClean="0"/>
              <a:t>Tell always about what they have done - </a:t>
            </a:r>
            <a:r>
              <a:rPr lang="en-US" sz="2400" b="1" dirty="0" smtClean="0">
                <a:solidFill>
                  <a:srgbClr val="FF0000"/>
                </a:solidFill>
              </a:rPr>
              <a:t>Egotist</a:t>
            </a:r>
          </a:p>
          <a:p>
            <a:r>
              <a:rPr lang="en-US" sz="2400" dirty="0" smtClean="0"/>
              <a:t>Leave me alone - </a:t>
            </a:r>
            <a:r>
              <a:rPr lang="en-US" sz="2400" b="1" dirty="0" smtClean="0">
                <a:solidFill>
                  <a:srgbClr val="FF0000"/>
                </a:solidFill>
              </a:rPr>
              <a:t>Introvert</a:t>
            </a:r>
          </a:p>
          <a:p>
            <a:r>
              <a:rPr lang="en-US" sz="2400" dirty="0" smtClean="0"/>
              <a:t>Happy go lucky - </a:t>
            </a:r>
            <a:r>
              <a:rPr lang="en-US" sz="2400" b="1" dirty="0" smtClean="0">
                <a:solidFill>
                  <a:srgbClr val="FF0000"/>
                </a:solidFill>
              </a:rPr>
              <a:t>Extrovert</a:t>
            </a:r>
          </a:p>
          <a:p>
            <a:r>
              <a:rPr lang="en-US" sz="2400" dirty="0" smtClean="0"/>
              <a:t>Balance of leave me alone and happy go lucky – </a:t>
            </a:r>
            <a:r>
              <a:rPr lang="en-US" sz="2400" b="1" dirty="0" err="1" smtClean="0">
                <a:solidFill>
                  <a:srgbClr val="FF0000"/>
                </a:solidFill>
              </a:rPr>
              <a:t>Ambivert</a:t>
            </a:r>
            <a:endParaRPr lang="en-US" sz="2400" b="1" dirty="0" smtClean="0">
              <a:solidFill>
                <a:srgbClr val="FF0000"/>
              </a:solidFill>
            </a:endParaRPr>
          </a:p>
          <a:p>
            <a:r>
              <a:rPr lang="en-US" sz="2400" dirty="0" smtClean="0"/>
              <a:t>Avoid Human society – </a:t>
            </a:r>
            <a:r>
              <a:rPr lang="en-US" sz="2400" b="1" dirty="0" smtClean="0">
                <a:solidFill>
                  <a:srgbClr val="FF0000"/>
                </a:solidFill>
              </a:rPr>
              <a:t>Misanthrope</a:t>
            </a:r>
          </a:p>
          <a:p>
            <a:r>
              <a:rPr lang="en-US" sz="2400" dirty="0" smtClean="0"/>
              <a:t>A person who hates woman – </a:t>
            </a:r>
            <a:r>
              <a:rPr lang="en-US" sz="2400" b="1" dirty="0" smtClean="0">
                <a:solidFill>
                  <a:srgbClr val="FF0000"/>
                </a:solidFill>
              </a:rPr>
              <a:t>Misogynist</a:t>
            </a:r>
          </a:p>
          <a:p>
            <a:r>
              <a:rPr lang="en-US" sz="2400" dirty="0" smtClean="0"/>
              <a:t>A person who follows spirituality – </a:t>
            </a:r>
            <a:r>
              <a:rPr lang="en-US" sz="2400" b="1" dirty="0" smtClean="0">
                <a:solidFill>
                  <a:srgbClr val="FF0000"/>
                </a:solidFill>
              </a:rPr>
              <a:t>Ascetic</a:t>
            </a:r>
          </a:p>
          <a:p>
            <a:r>
              <a:rPr lang="en-US" sz="2400" dirty="0" smtClean="0"/>
              <a:t>A person who hates marriage – </a:t>
            </a:r>
            <a:r>
              <a:rPr lang="en-US" sz="2400" b="1" dirty="0" smtClean="0">
                <a:solidFill>
                  <a:srgbClr val="FF0000"/>
                </a:solidFill>
              </a:rPr>
              <a:t>Misogamist</a:t>
            </a:r>
          </a:p>
          <a:p>
            <a:r>
              <a:rPr lang="en-US" sz="2400" dirty="0" smtClean="0"/>
              <a:t>Helping People – </a:t>
            </a:r>
            <a:r>
              <a:rPr lang="en-US" sz="2400" b="1" dirty="0" smtClean="0">
                <a:solidFill>
                  <a:srgbClr val="FF0000"/>
                </a:solidFill>
              </a:rPr>
              <a:t>Altruist</a:t>
            </a:r>
          </a:p>
          <a:p>
            <a:endParaRPr lang="en-US" sz="2400" dirty="0" smtClean="0"/>
          </a:p>
          <a:p>
            <a:endParaRPr lang="en-US" sz="2400" dirty="0"/>
          </a:p>
        </p:txBody>
      </p:sp>
      <p:sp>
        <p:nvSpPr>
          <p:cNvPr id="3" name="Title 2"/>
          <p:cNvSpPr>
            <a:spLocks noGrp="1"/>
          </p:cNvSpPr>
          <p:nvPr>
            <p:ph type="title" idx="4294967295"/>
          </p:nvPr>
        </p:nvSpPr>
        <p:spPr>
          <a:xfrm>
            <a:off x="457200" y="1"/>
            <a:ext cx="8153400" cy="895350"/>
          </a:xfrm>
        </p:spPr>
        <p:txBody>
          <a:bodyPr>
            <a:normAutofit/>
          </a:bodyPr>
          <a:lstStyle/>
          <a:p>
            <a:r>
              <a:rPr lang="en-US" dirty="0" smtClean="0">
                <a:solidFill>
                  <a:srgbClr val="FF0000"/>
                </a:solidFill>
              </a:rPr>
              <a:t>Describe the personality  in 1 word</a:t>
            </a:r>
            <a:endParaRPr lang="en-US" dirty="0">
              <a:solidFill>
                <a:srgbClr val="FF0000"/>
              </a:solidFill>
            </a:endParaRPr>
          </a:p>
        </p:txBody>
      </p:sp>
    </p:spTree>
    <p:extLst>
      <p:ext uri="{BB962C8B-B14F-4D97-AF65-F5344CB8AC3E}">
        <p14:creationId xmlns:p14="http://schemas.microsoft.com/office/powerpoint/2010/main" val="31525917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18110"/>
            <a:ext cx="8153400" cy="853440"/>
          </a:xfrm>
        </p:spPr>
        <p:txBody>
          <a:bodyPr/>
          <a:lstStyle/>
          <a:p>
            <a:pPr algn="ctr"/>
            <a:r>
              <a:rPr lang="en-US" dirty="0" smtClean="0"/>
              <a:t> The Art of listening</a:t>
            </a:r>
            <a:endParaRPr lang="en-US" dirty="0"/>
          </a:p>
        </p:txBody>
      </p:sp>
      <p:pic>
        <p:nvPicPr>
          <p:cNvPr id="4" name="Picture 3" descr="http://www.propertymanagementinsider.com/wp-content/uploads/art-of-listening-600x35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9107" y="1809750"/>
            <a:ext cx="4191000" cy="2628899"/>
          </a:xfrm>
          <a:prstGeom prst="rect">
            <a:avLst/>
          </a:prstGeom>
          <a:noFill/>
          <a:ln>
            <a:noFill/>
          </a:ln>
        </p:spPr>
      </p:pic>
    </p:spTree>
    <p:extLst>
      <p:ext uri="{BB962C8B-B14F-4D97-AF65-F5344CB8AC3E}">
        <p14:creationId xmlns:p14="http://schemas.microsoft.com/office/powerpoint/2010/main" val="30333009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QUIZ</a:t>
            </a:r>
            <a:endParaRPr lang="en-IN" dirty="0"/>
          </a:p>
        </p:txBody>
      </p:sp>
      <p:sp>
        <p:nvSpPr>
          <p:cNvPr id="3" name="Content Placeholder 2"/>
          <p:cNvSpPr>
            <a:spLocks noGrp="1"/>
          </p:cNvSpPr>
          <p:nvPr>
            <p:ph idx="1"/>
          </p:nvPr>
        </p:nvSpPr>
        <p:spPr>
          <a:xfrm>
            <a:off x="457200" y="2419350"/>
            <a:ext cx="8153400" cy="1295400"/>
          </a:xfrm>
        </p:spPr>
        <p:txBody>
          <a:bodyPr/>
          <a:lstStyle/>
          <a:p>
            <a:r>
              <a:rPr lang="en-US" dirty="0" smtClean="0"/>
              <a:t> ------- % GIVEN FOR ACTIVE LISTENING IN THE COMMUNICATION PROCESS.</a:t>
            </a:r>
            <a:endParaRPr lang="en-IN" dirty="0"/>
          </a:p>
        </p:txBody>
      </p:sp>
    </p:spTree>
    <p:extLst>
      <p:ext uri="{BB962C8B-B14F-4D97-AF65-F5344CB8AC3E}">
        <p14:creationId xmlns:p14="http://schemas.microsoft.com/office/powerpoint/2010/main" val="150897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Grp="1" noChangeArrowheads="1"/>
          </p:cNvSpPr>
          <p:nvPr>
            <p:ph type="title"/>
          </p:nvPr>
        </p:nvSpPr>
        <p:spPr>
          <a:xfrm>
            <a:off x="609600" y="118110"/>
            <a:ext cx="8153400" cy="853440"/>
          </a:xfrm>
        </p:spPr>
        <p:txBody>
          <a:bodyPr/>
          <a:lstStyle/>
          <a:p>
            <a:pPr algn="ctr" eaLnBrk="1" hangingPunct="1"/>
            <a:r>
              <a:rPr lang="en-GB" dirty="0" smtClean="0"/>
              <a:t>Distortions in Communication</a:t>
            </a:r>
            <a:endParaRPr lang="en-US" dirty="0" smtClean="0"/>
          </a:p>
        </p:txBody>
      </p:sp>
      <p:pic>
        <p:nvPicPr>
          <p:cNvPr id="12291" name="Picture 4" descr="Distortion in Communications graphic"/>
          <p:cNvPicPr>
            <a:picLocks noGrp="1" noChangeAspect="1" noChangeArrowheads="1"/>
          </p:cNvPicPr>
          <p:nvPr>
            <p:ph idx="1"/>
          </p:nvPr>
        </p:nvPicPr>
        <p:blipFill>
          <a:blip r:embed="rId2" cstate="print"/>
          <a:srcRect/>
          <a:stretch>
            <a:fillRect/>
          </a:stretch>
        </p:blipFill>
        <p:spPr>
          <a:xfrm>
            <a:off x="2209800" y="1352550"/>
            <a:ext cx="4572000" cy="3429000"/>
          </a:xfrm>
          <a:noFill/>
        </p:spPr>
      </p:pic>
    </p:spTree>
    <p:extLst>
      <p:ext uri="{BB962C8B-B14F-4D97-AF65-F5344CB8AC3E}">
        <p14:creationId xmlns:p14="http://schemas.microsoft.com/office/powerpoint/2010/main" val="111723129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en-US" sz="3200"/>
              <a:t>Listening and Speaking are used a lot…</a:t>
            </a:r>
          </a:p>
        </p:txBody>
      </p:sp>
      <p:graphicFrame>
        <p:nvGraphicFramePr>
          <p:cNvPr id="272387" name="Object 3"/>
          <p:cNvGraphicFramePr>
            <a:graphicFrameLocks noGrp="1" noChangeAspect="1"/>
          </p:cNvGraphicFramePr>
          <p:nvPr>
            <p:ph idx="1"/>
            <p:extLst>
              <p:ext uri="{D42A27DB-BD31-4B8C-83A1-F6EECF244321}">
                <p14:modId xmlns:p14="http://schemas.microsoft.com/office/powerpoint/2010/main" val="357867731"/>
              </p:ext>
            </p:extLst>
          </p:nvPr>
        </p:nvGraphicFramePr>
        <p:xfrm>
          <a:off x="1600200" y="1504950"/>
          <a:ext cx="5930900" cy="3396853"/>
        </p:xfrm>
        <a:graphic>
          <a:graphicData uri="http://schemas.openxmlformats.org/presentationml/2006/ole">
            <mc:AlternateContent xmlns:mc="http://schemas.openxmlformats.org/markup-compatibility/2006">
              <mc:Choice xmlns:v="urn:schemas-microsoft-com:vml" Requires="v">
                <p:oleObj spid="_x0000_s2107" name="Chart" r:id="rId3" imgW="6086495" imgH="4648169" progId="Excel.Sheet.8">
                  <p:embed followColorScheme="full"/>
                </p:oleObj>
              </mc:Choice>
              <mc:Fallback>
                <p:oleObj name="Chart" r:id="rId3" imgW="6086495" imgH="4648169" progId="Excel.Sheet.8">
                  <p:embed followColorScheme="full"/>
                  <p:pic>
                    <p:nvPicPr>
                      <p:cNvPr id="0" name=""/>
                      <p:cNvPicPr>
                        <a:picLocks noChangeAspect="1" noChangeArrowheads="1"/>
                      </p:cNvPicPr>
                      <p:nvPr/>
                    </p:nvPicPr>
                    <p:blipFill>
                      <a:blip r:embed="rId4"/>
                      <a:srcRect/>
                      <a:stretch>
                        <a:fillRect/>
                      </a:stretch>
                    </p:blipFill>
                    <p:spPr bwMode="auto">
                      <a:xfrm>
                        <a:off x="1600200" y="1504950"/>
                        <a:ext cx="5930900" cy="33968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101912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ctivity"/>
          <p:cNvPicPr>
            <a:picLocks noGrp="1" noChangeAspect="1" noChangeArrowheads="1"/>
          </p:cNvPicPr>
          <p:nvPr>
            <p:ph idx="1"/>
          </p:nvPr>
        </p:nvPicPr>
        <p:blipFill>
          <a:blip r:embed="rId3" cstate="print"/>
          <a:srcRect/>
          <a:stretch>
            <a:fillRect/>
          </a:stretch>
        </p:blipFill>
        <p:spPr bwMode="auto">
          <a:xfrm>
            <a:off x="2209800" y="1885950"/>
            <a:ext cx="4797177" cy="1479352"/>
          </a:xfrm>
          <a:prstGeom prst="rect">
            <a:avLst/>
          </a:prstGeom>
          <a:noFill/>
        </p:spPr>
      </p:pic>
    </p:spTree>
    <p:extLst>
      <p:ext uri="{BB962C8B-B14F-4D97-AF65-F5344CB8AC3E}">
        <p14:creationId xmlns:p14="http://schemas.microsoft.com/office/powerpoint/2010/main" val="33887432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00200" y="971550"/>
            <a:ext cx="6477000" cy="990600"/>
          </a:xfrm>
        </p:spPr>
        <p:txBody>
          <a:bodyPr/>
          <a:lstStyle/>
          <a:p>
            <a:pPr algn="ctr"/>
            <a:r>
              <a:rPr lang="en-US" dirty="0" smtClean="0"/>
              <a:t>MRS. Right Activity</a:t>
            </a:r>
            <a:endParaRPr lang="en-US" dirty="0"/>
          </a:p>
        </p:txBody>
      </p:sp>
    </p:spTree>
    <p:extLst>
      <p:ext uri="{BB962C8B-B14F-4D97-AF65-F5344CB8AC3E}">
        <p14:creationId xmlns:p14="http://schemas.microsoft.com/office/powerpoint/2010/main" val="2952887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152400" y="183614"/>
            <a:ext cx="8839200" cy="4972050"/>
          </a:xfrm>
        </p:spPr>
        <p:txBody>
          <a:bodyPr>
            <a:normAutofit/>
          </a:bodyPr>
          <a:lstStyle/>
          <a:p>
            <a:pPr marL="0" indent="0" fontAlgn="base">
              <a:buNone/>
            </a:pPr>
            <a:r>
              <a:rPr lang="en-US" sz="2400" dirty="0"/>
              <a:t>“Once upon a time, Mrs. Wright took her three left handed children (Wendy Wright, Larry Wright, and Billy Wright) on a vacation.  They left on a Monday and planned to return just before the Thanksgiving holiday.  Billy Wright left school for the Wright vacation.  Wendy left a whole plate of leftovers for her cat to eat during the Wright vacation.  But Billy, who is the president of a local leftist organization, was the saddest of all.  He left behind all the addresses of friends that he wanted to write to while on vacation.  This mistake left Billy’s friends in the dark.  By the end of the week, all the Wrights wished they had never left.  They still had the weekend left, but Mrs. Wright decided that the right thing to do would be to return home right away.  They arrived back at their house, which is located to the left of Yankee Stadium, in time for Thanksgiving leftovers.”</a:t>
            </a:r>
          </a:p>
          <a:p>
            <a:pPr>
              <a:buNone/>
            </a:pPr>
            <a:endParaRPr lang="en-US" sz="2100" dirty="0"/>
          </a:p>
        </p:txBody>
      </p:sp>
    </p:spTree>
    <p:extLst>
      <p:ext uri="{BB962C8B-B14F-4D97-AF65-F5344CB8AC3E}">
        <p14:creationId xmlns:p14="http://schemas.microsoft.com/office/powerpoint/2010/main" val="23139098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381000" y="590550"/>
            <a:ext cx="8229600" cy="4048125"/>
          </a:xfrm>
        </p:spPr>
        <p:style>
          <a:lnRef idx="2">
            <a:schemeClr val="dk1"/>
          </a:lnRef>
          <a:fillRef idx="1">
            <a:schemeClr val="lt1"/>
          </a:fillRef>
          <a:effectRef idx="0">
            <a:schemeClr val="dk1"/>
          </a:effectRef>
          <a:fontRef idx="minor">
            <a:schemeClr val="dk1"/>
          </a:fontRef>
        </p:style>
        <p:txBody>
          <a:bodyPr>
            <a:normAutofit fontScale="70000" lnSpcReduction="20000"/>
          </a:bodyPr>
          <a:lstStyle/>
          <a:p>
            <a:pPr lvl="0"/>
            <a:r>
              <a:rPr lang="en-US" sz="3600" dirty="0" smtClean="0"/>
              <a:t>Paraphrase</a:t>
            </a:r>
          </a:p>
          <a:p>
            <a:pPr lvl="0"/>
            <a:r>
              <a:rPr lang="en-US" sz="3600" dirty="0" smtClean="0"/>
              <a:t>Questions</a:t>
            </a:r>
          </a:p>
          <a:p>
            <a:pPr lvl="0"/>
            <a:r>
              <a:rPr lang="en-US" sz="3600" dirty="0" smtClean="0"/>
              <a:t>Writing notes/Taking pointers</a:t>
            </a:r>
          </a:p>
          <a:p>
            <a:pPr lvl="0"/>
            <a:r>
              <a:rPr lang="en-US" sz="3600" dirty="0" smtClean="0"/>
              <a:t>Verbal Nodding</a:t>
            </a:r>
          </a:p>
          <a:p>
            <a:pPr lvl="0"/>
            <a:r>
              <a:rPr lang="en-US" sz="3600" dirty="0" smtClean="0"/>
              <a:t>Genuine Interest</a:t>
            </a:r>
          </a:p>
          <a:p>
            <a:pPr lvl="0"/>
            <a:r>
              <a:rPr lang="en-US" sz="3600" dirty="0" smtClean="0"/>
              <a:t>Body Language</a:t>
            </a:r>
          </a:p>
          <a:p>
            <a:pPr lvl="0"/>
            <a:r>
              <a:rPr lang="en-US" sz="3600" dirty="0" smtClean="0"/>
              <a:t>Never Interrupt</a:t>
            </a:r>
          </a:p>
          <a:p>
            <a:pPr lvl="0"/>
            <a:r>
              <a:rPr lang="en-US" sz="3600" dirty="0" smtClean="0"/>
              <a:t>Empathy</a:t>
            </a:r>
          </a:p>
          <a:p>
            <a:pPr lvl="0"/>
            <a:r>
              <a:rPr lang="en-US" sz="3600" dirty="0" smtClean="0"/>
              <a:t>Listen Completely</a:t>
            </a:r>
          </a:p>
          <a:p>
            <a:pPr lvl="0"/>
            <a:r>
              <a:rPr lang="en-US" sz="3600" dirty="0" smtClean="0"/>
              <a:t>SEE(Smile, Energy, Eye Contact)</a:t>
            </a:r>
          </a:p>
          <a:p>
            <a:endParaRPr lang="en-US" dirty="0"/>
          </a:p>
        </p:txBody>
      </p:sp>
    </p:spTree>
    <p:extLst>
      <p:ext uri="{BB962C8B-B14F-4D97-AF65-F5344CB8AC3E}">
        <p14:creationId xmlns:p14="http://schemas.microsoft.com/office/powerpoint/2010/main" val="3694445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581150"/>
            <a:ext cx="8001000" cy="1828800"/>
          </a:xfrm>
        </p:spPr>
        <p:style>
          <a:lnRef idx="2">
            <a:schemeClr val="dk1"/>
          </a:lnRef>
          <a:fillRef idx="1">
            <a:schemeClr val="lt1"/>
          </a:fillRef>
          <a:effectRef idx="0">
            <a:schemeClr val="dk1"/>
          </a:effectRef>
          <a:fontRef idx="minor">
            <a:schemeClr val="dk1"/>
          </a:fontRef>
        </p:style>
        <p:txBody>
          <a:bodyPr>
            <a:normAutofit/>
          </a:bodyPr>
          <a:lstStyle/>
          <a:p>
            <a:pPr>
              <a:buFont typeface="Wingdings" pitchFamily="2" charset="2"/>
              <a:buChar char="q"/>
            </a:pPr>
            <a:r>
              <a:rPr lang="en-US" sz="3000" dirty="0">
                <a:latin typeface="Aharoni" pitchFamily="2" charset="-79"/>
                <a:cs typeface="Aharoni" pitchFamily="2" charset="-79"/>
              </a:rPr>
              <a:t>Are you listening for replying or understanding?</a:t>
            </a:r>
          </a:p>
          <a:p>
            <a:pPr>
              <a:buFont typeface="Wingdings" pitchFamily="2" charset="2"/>
              <a:buChar char="q"/>
            </a:pPr>
            <a:r>
              <a:rPr lang="en-US" sz="3000" dirty="0">
                <a:latin typeface="Aharoni" pitchFamily="2" charset="-79"/>
                <a:cs typeface="Aharoni" pitchFamily="2" charset="-79"/>
              </a:rPr>
              <a:t> Are you listening the facts or feelings?</a:t>
            </a:r>
          </a:p>
        </p:txBody>
      </p:sp>
      <p:sp>
        <p:nvSpPr>
          <p:cNvPr id="3" name="Title 2"/>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smtClean="0"/>
              <a:t>Let us </a:t>
            </a:r>
            <a:r>
              <a:rPr lang="en-US" dirty="0"/>
              <a:t>s</a:t>
            </a:r>
            <a:r>
              <a:rPr lang="en-US" dirty="0" smtClean="0"/>
              <a:t>ummarize</a:t>
            </a:r>
            <a:endParaRPr lang="en-US" dirty="0"/>
          </a:p>
        </p:txBody>
      </p:sp>
    </p:spTree>
    <p:extLst>
      <p:ext uri="{BB962C8B-B14F-4D97-AF65-F5344CB8AC3E}">
        <p14:creationId xmlns:p14="http://schemas.microsoft.com/office/powerpoint/2010/main" val="13146215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QUIZ</a:t>
            </a:r>
            <a:endParaRPr lang="en-IN" dirty="0"/>
          </a:p>
        </p:txBody>
      </p:sp>
      <p:sp>
        <p:nvSpPr>
          <p:cNvPr id="3" name="Content Placeholder 2"/>
          <p:cNvSpPr>
            <a:spLocks noGrp="1"/>
          </p:cNvSpPr>
          <p:nvPr>
            <p:ph idx="1"/>
          </p:nvPr>
        </p:nvSpPr>
        <p:spPr>
          <a:xfrm>
            <a:off x="609600" y="2419350"/>
            <a:ext cx="8153400" cy="838200"/>
          </a:xfrm>
        </p:spPr>
        <p:style>
          <a:lnRef idx="2">
            <a:schemeClr val="dk1"/>
          </a:lnRef>
          <a:fillRef idx="1">
            <a:schemeClr val="lt1"/>
          </a:fillRef>
          <a:effectRef idx="0">
            <a:schemeClr val="dk1"/>
          </a:effectRef>
          <a:fontRef idx="minor">
            <a:schemeClr val="dk1"/>
          </a:fontRef>
        </p:style>
        <p:txBody>
          <a:bodyPr/>
          <a:lstStyle/>
          <a:p>
            <a:r>
              <a:rPr lang="en-US" dirty="0" smtClean="0"/>
              <a:t>WHAT ARE THE 4 STYLES OF COMMUNICATION?</a:t>
            </a:r>
            <a:endParaRPr lang="en-IN" dirty="0"/>
          </a:p>
        </p:txBody>
      </p:sp>
    </p:spTree>
    <p:extLst>
      <p:ext uri="{BB962C8B-B14F-4D97-AF65-F5344CB8AC3E}">
        <p14:creationId xmlns:p14="http://schemas.microsoft.com/office/powerpoint/2010/main" val="1629744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 Understanding the Style</a:t>
            </a:r>
            <a:endParaRPr lang="en-US" dirty="0"/>
          </a:p>
        </p:txBody>
      </p:sp>
      <p:pic>
        <p:nvPicPr>
          <p:cNvPr id="3074" name="Picture 2" descr="https://cdn.qualitygurus.com/wp-content/uploads/2021/12/4-communication-styles.jpg?compress=true&amp;quality=80&amp;w=768&amp;dp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739" y="1504950"/>
            <a:ext cx="5871121" cy="345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83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dirty="0" smtClean="0">
                <a:solidFill>
                  <a:srgbClr val="FF0000"/>
                </a:solidFill>
              </a:rPr>
              <a:t>POWER OF ACKNOWLEDGEMENT BY ACTION WORDS</a:t>
            </a:r>
            <a:endParaRPr lang="en-US" sz="3200"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57350"/>
            <a:ext cx="5562600" cy="301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76838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QUIZ</a:t>
            </a:r>
            <a:endParaRPr lang="en-IN" dirty="0"/>
          </a:p>
        </p:txBody>
      </p:sp>
      <p:sp>
        <p:nvSpPr>
          <p:cNvPr id="3" name="Content Placeholder 2"/>
          <p:cNvSpPr>
            <a:spLocks noGrp="1"/>
          </p:cNvSpPr>
          <p:nvPr>
            <p:ph idx="1"/>
          </p:nvPr>
        </p:nvSpPr>
        <p:spPr>
          <a:xfrm>
            <a:off x="609600" y="2343150"/>
            <a:ext cx="8153400" cy="914400"/>
          </a:xfrm>
        </p:spPr>
        <p:style>
          <a:lnRef idx="2">
            <a:schemeClr val="dk1"/>
          </a:lnRef>
          <a:fillRef idx="1">
            <a:schemeClr val="lt1"/>
          </a:fillRef>
          <a:effectRef idx="0">
            <a:schemeClr val="dk1"/>
          </a:effectRef>
          <a:fontRef idx="minor">
            <a:schemeClr val="dk1"/>
          </a:fontRef>
        </p:style>
        <p:txBody>
          <a:bodyPr>
            <a:normAutofit lnSpcReduction="10000"/>
          </a:bodyPr>
          <a:lstStyle/>
          <a:p>
            <a:r>
              <a:rPr lang="en-US" dirty="0" smtClean="0"/>
              <a:t>HOW MANY ACKNOWLEDGEMENT WORDS YOU CAN WRITE?</a:t>
            </a:r>
            <a:endParaRPr lang="en-IN" dirty="0"/>
          </a:p>
        </p:txBody>
      </p:sp>
    </p:spTree>
    <p:extLst>
      <p:ext uri="{BB962C8B-B14F-4D97-AF65-F5344CB8AC3E}">
        <p14:creationId xmlns:p14="http://schemas.microsoft.com/office/powerpoint/2010/main" val="53917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2648" y="1657350"/>
            <a:ext cx="8153400" cy="2937510"/>
          </a:xfrm>
        </p:spPr>
        <p:txBody>
          <a:bodyPr>
            <a:normAutofit fontScale="92500" lnSpcReduction="20000"/>
          </a:bodyPr>
          <a:lstStyle/>
          <a:p>
            <a:r>
              <a:rPr lang="en-US" sz="2700" dirty="0"/>
              <a:t>Physical </a:t>
            </a:r>
            <a:r>
              <a:rPr lang="en-US" sz="2700" dirty="0" smtClean="0"/>
              <a:t>Barriers</a:t>
            </a:r>
            <a:endParaRPr lang="en-US" sz="2700" dirty="0"/>
          </a:p>
          <a:p>
            <a:r>
              <a:rPr lang="en-US" sz="2700" dirty="0"/>
              <a:t>Perceptual </a:t>
            </a:r>
            <a:r>
              <a:rPr lang="en-US" sz="2700" dirty="0" smtClean="0"/>
              <a:t>Barriers</a:t>
            </a:r>
            <a:endParaRPr lang="en-US" sz="2700" dirty="0"/>
          </a:p>
          <a:p>
            <a:r>
              <a:rPr lang="en-US" sz="2700" dirty="0"/>
              <a:t>Emotional </a:t>
            </a:r>
            <a:r>
              <a:rPr lang="en-US" sz="2700" dirty="0" smtClean="0"/>
              <a:t>Barriers</a:t>
            </a:r>
            <a:endParaRPr lang="en-US" sz="2700" dirty="0"/>
          </a:p>
          <a:p>
            <a:r>
              <a:rPr lang="en-US" sz="2700" dirty="0"/>
              <a:t>Cultural </a:t>
            </a:r>
            <a:r>
              <a:rPr lang="en-US" sz="2700" dirty="0" smtClean="0"/>
              <a:t>Barrier</a:t>
            </a:r>
            <a:endParaRPr lang="en-US" sz="2700" dirty="0"/>
          </a:p>
          <a:p>
            <a:r>
              <a:rPr lang="en-US" sz="2700" dirty="0"/>
              <a:t>Language </a:t>
            </a:r>
            <a:r>
              <a:rPr lang="en-US" sz="2700" dirty="0" smtClean="0"/>
              <a:t>Barrier</a:t>
            </a:r>
            <a:endParaRPr lang="en-US" sz="2700" dirty="0"/>
          </a:p>
          <a:p>
            <a:r>
              <a:rPr lang="en-US" sz="2700" dirty="0"/>
              <a:t>Gender </a:t>
            </a:r>
            <a:r>
              <a:rPr lang="en-US" sz="2700" dirty="0" smtClean="0"/>
              <a:t>Barrier</a:t>
            </a:r>
            <a:endParaRPr lang="en-US" sz="2700" dirty="0"/>
          </a:p>
          <a:p>
            <a:r>
              <a:rPr lang="en-US" sz="2700" dirty="0"/>
              <a:t>Interpersonal </a:t>
            </a:r>
            <a:r>
              <a:rPr lang="en-US" sz="2700" dirty="0" smtClean="0"/>
              <a:t>Barrier</a:t>
            </a:r>
            <a:endParaRPr lang="en-US" sz="2700" dirty="0"/>
          </a:p>
          <a:p>
            <a:pPr>
              <a:buNone/>
            </a:pPr>
            <a:endParaRPr lang="en-US" dirty="0" smtClean="0"/>
          </a:p>
          <a:p>
            <a:endParaRPr lang="en-US" dirty="0"/>
          </a:p>
        </p:txBody>
      </p:sp>
      <p:sp>
        <p:nvSpPr>
          <p:cNvPr id="3" name="Title 2"/>
          <p:cNvSpPr>
            <a:spLocks noGrp="1"/>
          </p:cNvSpPr>
          <p:nvPr>
            <p:ph type="title"/>
          </p:nvPr>
        </p:nvSpPr>
        <p:spPr>
          <a:xfrm>
            <a:off x="609600" y="118110"/>
            <a:ext cx="8153400" cy="853440"/>
          </a:xfrm>
        </p:spPr>
        <p:txBody>
          <a:bodyPr/>
          <a:lstStyle/>
          <a:p>
            <a:pPr algn="ctr"/>
            <a:r>
              <a:rPr lang="en-US" dirty="0" smtClean="0"/>
              <a:t> Barriers of Communication</a:t>
            </a:r>
            <a:endParaRPr lang="en-US" dirty="0"/>
          </a:p>
        </p:txBody>
      </p:sp>
    </p:spTree>
    <p:extLst>
      <p:ext uri="{BB962C8B-B14F-4D97-AF65-F5344CB8AC3E}">
        <p14:creationId xmlns:p14="http://schemas.microsoft.com/office/powerpoint/2010/main" val="42617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down)">
                                      <p:cBhvr>
                                        <p:cTn id="16" dur="500"/>
                                        <p:tgtEl>
                                          <p:spTgt spid="2">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down)">
                                      <p:cBhvr>
                                        <p:cTn id="19" dur="500"/>
                                        <p:tgtEl>
                                          <p:spTgt spid="2">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wipe(down)">
                                      <p:cBhvr>
                                        <p:cTn id="22" dur="500"/>
                                        <p:tgtEl>
                                          <p:spTgt spid="2">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wipe(down)">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85750"/>
            <a:ext cx="8153400" cy="4572000"/>
          </a:xfrm>
        </p:spPr>
        <p:txBody>
          <a:bodyPr>
            <a:normAutofit fontScale="77500" lnSpcReduction="20000"/>
          </a:bodyPr>
          <a:lstStyle/>
          <a:p>
            <a:r>
              <a:rPr lang="en-US" dirty="0" smtClean="0">
                <a:latin typeface="Calibri" panose="020F0502020204030204" pitchFamily="34" charset="0"/>
                <a:cs typeface="Calibri" panose="020F0502020204030204" pitchFamily="34" charset="0"/>
              </a:rPr>
              <a:t>EMPHASIS</a:t>
            </a:r>
          </a:p>
          <a:p>
            <a:r>
              <a:rPr lang="en-US" dirty="0" smtClean="0">
                <a:latin typeface="Calibri" panose="020F0502020204030204" pitchFamily="34" charset="0"/>
                <a:cs typeface="Calibri" panose="020F0502020204030204" pitchFamily="34" charset="0"/>
              </a:rPr>
              <a:t>ADDITION</a:t>
            </a:r>
          </a:p>
          <a:p>
            <a:r>
              <a:rPr lang="en-US" dirty="0" smtClean="0">
                <a:latin typeface="Calibri" panose="020F0502020204030204" pitchFamily="34" charset="0"/>
                <a:cs typeface="Calibri" panose="020F0502020204030204" pitchFamily="34" charset="0"/>
              </a:rPr>
              <a:t>CONTRAST</a:t>
            </a:r>
          </a:p>
          <a:p>
            <a:r>
              <a:rPr lang="en-US" dirty="0" smtClean="0">
                <a:latin typeface="Calibri" panose="020F0502020204030204" pitchFamily="34" charset="0"/>
                <a:cs typeface="Calibri" panose="020F0502020204030204" pitchFamily="34" charset="0"/>
              </a:rPr>
              <a:t>ORDER</a:t>
            </a:r>
          </a:p>
          <a:p>
            <a:r>
              <a:rPr lang="en-US" dirty="0" smtClean="0">
                <a:latin typeface="Calibri" panose="020F0502020204030204" pitchFamily="34" charset="0"/>
                <a:cs typeface="Calibri" panose="020F0502020204030204" pitchFamily="34" charset="0"/>
              </a:rPr>
              <a:t>RESULT</a:t>
            </a:r>
          </a:p>
          <a:p>
            <a:r>
              <a:rPr lang="en-US" dirty="0" smtClean="0">
                <a:latin typeface="Calibri" panose="020F0502020204030204" pitchFamily="34" charset="0"/>
                <a:cs typeface="Calibri" panose="020F0502020204030204" pitchFamily="34" charset="0"/>
              </a:rPr>
              <a:t>ILLUSTRATION</a:t>
            </a:r>
          </a:p>
          <a:p>
            <a:r>
              <a:rPr lang="en-US" dirty="0" smtClean="0">
                <a:latin typeface="Calibri" panose="020F0502020204030204" pitchFamily="34" charset="0"/>
                <a:cs typeface="Calibri" panose="020F0502020204030204" pitchFamily="34" charset="0"/>
              </a:rPr>
              <a:t>COMPARISON</a:t>
            </a:r>
          </a:p>
          <a:p>
            <a:r>
              <a:rPr lang="en-US" dirty="0" smtClean="0">
                <a:latin typeface="Calibri" panose="020F0502020204030204" pitchFamily="34" charset="0"/>
                <a:cs typeface="Calibri" panose="020F0502020204030204" pitchFamily="34" charset="0"/>
              </a:rPr>
              <a:t>SUMMERY</a:t>
            </a:r>
          </a:p>
          <a:p>
            <a:r>
              <a:rPr lang="en-US" dirty="0" smtClean="0">
                <a:latin typeface="Calibri" panose="020F0502020204030204" pitchFamily="34" charset="0"/>
                <a:cs typeface="Calibri" panose="020F0502020204030204" pitchFamily="34" charset="0"/>
              </a:rPr>
              <a:t>REASON</a:t>
            </a:r>
          </a:p>
          <a:p>
            <a:r>
              <a:rPr lang="en-US" dirty="0" smtClean="0">
                <a:latin typeface="Calibri" panose="020F0502020204030204" pitchFamily="34" charset="0"/>
                <a:cs typeface="Calibri" panose="020F0502020204030204" pitchFamily="34" charset="0"/>
              </a:rPr>
              <a:t>CONDITION</a:t>
            </a:r>
          </a:p>
          <a:p>
            <a:r>
              <a:rPr lang="en-US" dirty="0" smtClean="0">
                <a:latin typeface="Calibri" panose="020F0502020204030204" pitchFamily="34" charset="0"/>
                <a:cs typeface="Calibri" panose="020F0502020204030204" pitchFamily="34" charset="0"/>
              </a:rPr>
              <a:t>CONCESSION</a:t>
            </a:r>
          </a:p>
          <a:p>
            <a:r>
              <a:rPr lang="en-US" dirty="0" smtClean="0">
                <a:latin typeface="Calibri" panose="020F0502020204030204" pitchFamily="34" charset="0"/>
                <a:cs typeface="Calibri" panose="020F0502020204030204" pitchFamily="34" charset="0"/>
              </a:rPr>
              <a:t>GENERALIZATION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p:txBody>
      </p:sp>
    </p:spTree>
    <p:extLst>
      <p:ext uri="{BB962C8B-B14F-4D97-AF65-F5344CB8AC3E}">
        <p14:creationId xmlns:p14="http://schemas.microsoft.com/office/powerpoint/2010/main" val="40115463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inking Words, Connecting Words: Full List and Useful Examples • 7ESL | Linking  words, Connecting words, English vocabulary words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l="-1" r="1150"/>
          <a:stretch/>
        </p:blipFill>
        <p:spPr bwMode="auto">
          <a:xfrm>
            <a:off x="609600" y="0"/>
            <a:ext cx="7620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4235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QUIZ</a:t>
            </a:r>
            <a:endParaRPr lang="en-IN" dirty="0"/>
          </a:p>
        </p:txBody>
      </p:sp>
      <p:sp>
        <p:nvSpPr>
          <p:cNvPr id="3" name="Content Placeholder 2"/>
          <p:cNvSpPr>
            <a:spLocks noGrp="1"/>
          </p:cNvSpPr>
          <p:nvPr>
            <p:ph sz="quarter" idx="13"/>
          </p:nvPr>
        </p:nvSpPr>
        <p:spPr>
          <a:xfrm>
            <a:off x="572911" y="2266950"/>
            <a:ext cx="8153400" cy="1524000"/>
          </a:xfrm>
        </p:spPr>
        <p:style>
          <a:lnRef idx="2">
            <a:schemeClr val="dk1"/>
          </a:lnRef>
          <a:fillRef idx="1">
            <a:schemeClr val="lt1"/>
          </a:fillRef>
          <a:effectRef idx="0">
            <a:schemeClr val="dk1"/>
          </a:effectRef>
          <a:fontRef idx="minor">
            <a:schemeClr val="dk1"/>
          </a:fontRef>
        </p:style>
        <p:txBody>
          <a:bodyPr/>
          <a:lstStyle/>
          <a:p>
            <a:r>
              <a:rPr lang="en-US" dirty="0" smtClean="0"/>
              <a:t>WHAT ARE COMMUNICATION CONNECTORS?</a:t>
            </a:r>
            <a:endParaRPr lang="en-IN" dirty="0"/>
          </a:p>
        </p:txBody>
      </p:sp>
    </p:spTree>
    <p:extLst>
      <p:ext uri="{BB962C8B-B14F-4D97-AF65-F5344CB8AC3E}">
        <p14:creationId xmlns:p14="http://schemas.microsoft.com/office/powerpoint/2010/main" val="20162240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smtClean="0"/>
              <a:t>Communication Connectors</a:t>
            </a:r>
            <a:endParaRPr lang="en-IN" dirty="0"/>
          </a:p>
        </p:txBody>
      </p:sp>
      <p:pic>
        <p:nvPicPr>
          <p:cNvPr id="4" name="Picture 2" descr="https://tse1.explicit.bing.net/th?id=OIP.7wzRoehR47xhrG-ftyq9lQHaFJ&amp;pid=Api&amp;P=0&amp;w=235&amp;h=1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90750"/>
            <a:ext cx="3332018" cy="17439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ommoncourtesy.xyz/wpress/wp-content/uploads/2015/12/common-courtesy-mai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6300" y="2190750"/>
            <a:ext cx="3476978" cy="174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101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smtClean="0">
                <a:solidFill>
                  <a:srgbClr val="FF0000"/>
                </a:solidFill>
              </a:rPr>
              <a:t>POWER OF SMILE</a:t>
            </a:r>
            <a:endParaRPr lang="en-US" dirty="0">
              <a:solidFill>
                <a:srgbClr val="FF0000"/>
              </a:solidFill>
            </a:endParaRPr>
          </a:p>
        </p:txBody>
      </p:sp>
      <p:pic>
        <p:nvPicPr>
          <p:cNvPr id="6146" name="Picture 2" descr="https://ozbeautyexpert.com/wp-content/uploads/2014/12/smile.jpg"/>
          <p:cNvPicPr>
            <a:picLocks noChangeAspect="1" noChangeArrowheads="1"/>
          </p:cNvPicPr>
          <p:nvPr/>
        </p:nvPicPr>
        <p:blipFill rotWithShape="1">
          <a:blip r:embed="rId2">
            <a:extLst>
              <a:ext uri="{28A0092B-C50C-407E-A947-70E740481C1C}">
                <a14:useLocalDpi xmlns:a14="http://schemas.microsoft.com/office/drawing/2010/main" val="0"/>
              </a:ext>
            </a:extLst>
          </a:blip>
          <a:srcRect b="30015"/>
          <a:stretch/>
        </p:blipFill>
        <p:spPr bwMode="auto">
          <a:xfrm>
            <a:off x="1905000" y="1733550"/>
            <a:ext cx="5285076" cy="277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519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18110"/>
            <a:ext cx="8153400" cy="853440"/>
          </a:xfrm>
        </p:spPr>
        <p:txBody>
          <a:bodyPr/>
          <a:lstStyle/>
          <a:p>
            <a:pPr algn="ctr"/>
            <a:r>
              <a:rPr lang="en-US" dirty="0" smtClean="0"/>
              <a:t> </a:t>
            </a:r>
            <a:r>
              <a:rPr lang="en-US" dirty="0">
                <a:solidFill>
                  <a:srgbClr val="FF0000"/>
                </a:solidFill>
              </a:rPr>
              <a:t>POWER OF </a:t>
            </a:r>
            <a:r>
              <a:rPr lang="en-US" dirty="0" smtClean="0">
                <a:solidFill>
                  <a:srgbClr val="FF0000"/>
                </a:solidFill>
              </a:rPr>
              <a:t>APPRECIATION</a:t>
            </a:r>
            <a:endParaRPr lang="en-US" dirty="0"/>
          </a:p>
        </p:txBody>
      </p:sp>
      <p:pic>
        <p:nvPicPr>
          <p:cNvPr id="8194" name="Picture 2" descr="https://www.iuemag.com/february2017/di/images/inspiration-unlimited-iu-e-magazine-appreciation-quotes-inspiring-quotes-motivation-gratitude-thankful-recognition-willingnes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63832"/>
            <a:ext cx="68580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334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ctivity"/>
          <p:cNvPicPr>
            <a:picLocks noGrp="1" noChangeAspect="1" noChangeArrowheads="1"/>
          </p:cNvPicPr>
          <p:nvPr>
            <p:ph idx="1"/>
          </p:nvPr>
        </p:nvPicPr>
        <p:blipFill>
          <a:blip r:embed="rId3" cstate="print"/>
          <a:srcRect/>
          <a:stretch>
            <a:fillRect/>
          </a:stretch>
        </p:blipFill>
        <p:spPr bwMode="auto">
          <a:xfrm>
            <a:off x="2209800" y="1885950"/>
            <a:ext cx="4797177" cy="1479352"/>
          </a:xfrm>
          <a:prstGeom prst="rect">
            <a:avLst/>
          </a:prstGeom>
          <a:noFill/>
        </p:spPr>
      </p:pic>
    </p:spTree>
    <p:extLst>
      <p:ext uri="{BB962C8B-B14F-4D97-AF65-F5344CB8AC3E}">
        <p14:creationId xmlns:p14="http://schemas.microsoft.com/office/powerpoint/2010/main" val="2466254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14550"/>
            <a:ext cx="8153400" cy="1005840"/>
          </a:xfrm>
          <a:solidFill>
            <a:schemeClr val="tx2">
              <a:lumMod val="20000"/>
              <a:lumOff val="80000"/>
            </a:schemeClr>
          </a:solidFill>
        </p:spPr>
        <p:txBody>
          <a:bodyPr>
            <a:noAutofit/>
          </a:bodyPr>
          <a:lstStyle/>
          <a:p>
            <a:pPr algn="ctr"/>
            <a:r>
              <a:rPr lang="en-US" sz="6000" dirty="0" smtClean="0"/>
              <a:t>Effective 7 C’s</a:t>
            </a:r>
            <a:endParaRPr lang="en-US" sz="6000" dirty="0"/>
          </a:p>
        </p:txBody>
      </p:sp>
    </p:spTree>
    <p:extLst>
      <p:ext uri="{BB962C8B-B14F-4D97-AF65-F5344CB8AC3E}">
        <p14:creationId xmlns:p14="http://schemas.microsoft.com/office/powerpoint/2010/main" val="27190288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955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smtClean="0"/>
              <a:t>QUIZ</a:t>
            </a:r>
            <a:endParaRPr lang="en-IN" dirty="0"/>
          </a:p>
        </p:txBody>
      </p:sp>
      <p:sp>
        <p:nvSpPr>
          <p:cNvPr id="3" name="Content Placeholder 2"/>
          <p:cNvSpPr>
            <a:spLocks noGrp="1"/>
          </p:cNvSpPr>
          <p:nvPr>
            <p:ph idx="1"/>
          </p:nvPr>
        </p:nvSpPr>
        <p:spPr>
          <a:xfrm>
            <a:off x="609600" y="2038350"/>
            <a:ext cx="8153400" cy="1371600"/>
          </a:xfrm>
        </p:spPr>
        <p:style>
          <a:lnRef idx="2">
            <a:schemeClr val="dk1"/>
          </a:lnRef>
          <a:fillRef idx="1">
            <a:schemeClr val="lt1"/>
          </a:fillRef>
          <a:effectRef idx="0">
            <a:schemeClr val="dk1"/>
          </a:effectRef>
          <a:fontRef idx="minor">
            <a:schemeClr val="dk1"/>
          </a:fontRef>
        </p:style>
        <p:txBody>
          <a:bodyPr/>
          <a:lstStyle/>
          <a:p>
            <a:r>
              <a:rPr lang="en-US" dirty="0" smtClean="0"/>
              <a:t>WHAT ARE THE 7Cs YOU KNOW IN THE PROCESS OF COMMUNICATION?</a:t>
            </a:r>
            <a:endParaRPr lang="en-IN" dirty="0"/>
          </a:p>
        </p:txBody>
      </p:sp>
    </p:spTree>
    <p:extLst>
      <p:ext uri="{BB962C8B-B14F-4D97-AF65-F5344CB8AC3E}">
        <p14:creationId xmlns:p14="http://schemas.microsoft.com/office/powerpoint/2010/main" val="35221712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732608356"/>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8643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ctr"/>
            <a:r>
              <a:rPr lang="en-US" sz="2100" dirty="0"/>
              <a:t>Verbal/non </a:t>
            </a:r>
            <a:r>
              <a:rPr lang="en-US" sz="2100" dirty="0" smtClean="0"/>
              <a:t>verbal/written</a:t>
            </a:r>
            <a:endParaRPr lang="en-US" sz="2100" dirty="0"/>
          </a:p>
          <a:p>
            <a:pPr algn="ctr">
              <a:buNone/>
            </a:pPr>
            <a:r>
              <a:rPr lang="en-US" sz="2400" dirty="0">
                <a:solidFill>
                  <a:srgbClr val="FF0000"/>
                </a:solidFill>
              </a:rPr>
              <a:t>  According to organizational structure</a:t>
            </a:r>
          </a:p>
          <a:p>
            <a:pPr algn="ctr"/>
            <a:r>
              <a:rPr lang="en-US" sz="2100" dirty="0"/>
              <a:t>Formal /  Informal </a:t>
            </a:r>
            <a:r>
              <a:rPr lang="en-US" sz="2100" dirty="0" smtClean="0"/>
              <a:t>communication</a:t>
            </a:r>
            <a:endParaRPr lang="en-US" sz="2100" dirty="0"/>
          </a:p>
          <a:p>
            <a:pPr algn="ctr">
              <a:buNone/>
            </a:pPr>
            <a:r>
              <a:rPr lang="en-US" dirty="0" smtClean="0">
                <a:solidFill>
                  <a:srgbClr val="FF0000"/>
                </a:solidFill>
              </a:rPr>
              <a:t>According to Directions</a:t>
            </a:r>
          </a:p>
          <a:p>
            <a:pPr algn="ctr">
              <a:buNone/>
            </a:pPr>
            <a:r>
              <a:rPr lang="en-US" dirty="0" smtClean="0">
                <a:solidFill>
                  <a:srgbClr val="FF0000"/>
                </a:solidFill>
              </a:rPr>
              <a:t>Downward</a:t>
            </a:r>
          </a:p>
          <a:p>
            <a:pPr algn="ctr">
              <a:buNone/>
            </a:pPr>
            <a:r>
              <a:rPr lang="en-US" dirty="0" smtClean="0">
                <a:solidFill>
                  <a:srgbClr val="FF0000"/>
                </a:solidFill>
              </a:rPr>
              <a:t>Upward</a:t>
            </a:r>
          </a:p>
          <a:p>
            <a:pPr algn="ctr">
              <a:buNone/>
            </a:pPr>
            <a:r>
              <a:rPr lang="en-US" dirty="0" smtClean="0">
                <a:solidFill>
                  <a:srgbClr val="FF0000"/>
                </a:solidFill>
              </a:rPr>
              <a:t>Horizontal</a:t>
            </a:r>
          </a:p>
          <a:p>
            <a:pPr algn="ctr">
              <a:buNone/>
            </a:pPr>
            <a:endParaRPr lang="en-US" dirty="0" smtClean="0">
              <a:solidFill>
                <a:srgbClr val="FF0000"/>
              </a:solidFill>
            </a:endParaRPr>
          </a:p>
          <a:p>
            <a:endParaRPr lang="en-US" dirty="0"/>
          </a:p>
        </p:txBody>
      </p:sp>
      <p:sp>
        <p:nvSpPr>
          <p:cNvPr id="3" name="Title 2"/>
          <p:cNvSpPr>
            <a:spLocks noGrp="1"/>
          </p:cNvSpPr>
          <p:nvPr>
            <p:ph type="title"/>
          </p:nvPr>
        </p:nvSpPr>
        <p:spPr>
          <a:xfrm>
            <a:off x="609600" y="118110"/>
            <a:ext cx="8153400" cy="777240"/>
          </a:xfrm>
        </p:spPr>
        <p:txBody>
          <a:bodyPr/>
          <a:lstStyle/>
          <a:p>
            <a:pPr algn="ctr"/>
            <a:r>
              <a:rPr lang="en-US" dirty="0" smtClean="0"/>
              <a:t>Types of Communication</a:t>
            </a:r>
            <a:endParaRPr lang="en-US" dirty="0"/>
          </a:p>
        </p:txBody>
      </p:sp>
    </p:spTree>
    <p:extLst>
      <p:ext uri="{BB962C8B-B14F-4D97-AF65-F5344CB8AC3E}">
        <p14:creationId xmlns:p14="http://schemas.microsoft.com/office/powerpoint/2010/main" val="287046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arn(inVertical)">
                                      <p:cBhvr>
                                        <p:cTn id="10" dur="500"/>
                                        <p:tgtEl>
                                          <p:spTgt spid="2">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arn(inVertical)">
                                      <p:cBhvr>
                                        <p:cTn id="13" dur="500"/>
                                        <p:tgtEl>
                                          <p:spTgt spid="2">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arn(inVertical)">
                                      <p:cBhvr>
                                        <p:cTn id="16" dur="500"/>
                                        <p:tgtEl>
                                          <p:spTgt spid="2">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arn(inVertical)">
                                      <p:cBhvr>
                                        <p:cTn id="19" dur="500"/>
                                        <p:tgtEl>
                                          <p:spTgt spid="2">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arn(inVertical)">
                                      <p:cBhvr>
                                        <p:cTn id="22" dur="500"/>
                                        <p:tgtEl>
                                          <p:spTgt spid="2">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barn(inVertical)">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18110"/>
            <a:ext cx="8153400" cy="853440"/>
          </a:xfrm>
        </p:spPr>
        <p:txBody>
          <a:bodyPr/>
          <a:lstStyle/>
          <a:p>
            <a:pPr algn="ctr"/>
            <a:r>
              <a:rPr lang="en-US" dirty="0" smtClean="0"/>
              <a:t>Art of saying No</a:t>
            </a:r>
            <a:endParaRPr lang="en-US" dirty="0"/>
          </a:p>
        </p:txBody>
      </p:sp>
      <p:pic>
        <p:nvPicPr>
          <p:cNvPr id="4" name="Picture 3" descr="http://www.ccbarlow.com/wp-content/uploads/2011/05/Fotolia_14502476_XS-300x17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1600200"/>
            <a:ext cx="2914650" cy="2228850"/>
          </a:xfrm>
          <a:prstGeom prst="rect">
            <a:avLst/>
          </a:prstGeom>
          <a:noFill/>
          <a:ln>
            <a:noFill/>
          </a:ln>
        </p:spPr>
      </p:pic>
    </p:spTree>
    <p:extLst>
      <p:ext uri="{BB962C8B-B14F-4D97-AF65-F5344CB8AC3E}">
        <p14:creationId xmlns:p14="http://schemas.microsoft.com/office/powerpoint/2010/main" val="3099349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504950"/>
            <a:ext cx="8153400" cy="3242310"/>
          </a:xfrm>
        </p:spPr>
        <p:txBody>
          <a:bodyPr>
            <a:normAutofit fontScale="92500" lnSpcReduction="20000"/>
          </a:bodyPr>
          <a:lstStyle/>
          <a:p>
            <a:pPr marL="468059" indent="-385763">
              <a:buAutoNum type="arabicPeriod"/>
            </a:pPr>
            <a:r>
              <a:rPr lang="en-US" b="1" dirty="0" smtClean="0"/>
              <a:t>It eradicates a prospective awkward situation, beforehand</a:t>
            </a:r>
          </a:p>
          <a:p>
            <a:pPr marL="468059" indent="-385763">
              <a:buAutoNum type="arabicPeriod"/>
            </a:pPr>
            <a:r>
              <a:rPr lang="en-US" b="1" dirty="0" smtClean="0"/>
              <a:t>Pushing your limits and going overboard won’t give out the best results</a:t>
            </a:r>
          </a:p>
          <a:p>
            <a:pPr marL="468059" indent="-385763">
              <a:buFont typeface="Wingdings 3"/>
              <a:buAutoNum type="arabicPeriod"/>
            </a:pPr>
            <a:r>
              <a:rPr lang="en-US" b="1" dirty="0" smtClean="0"/>
              <a:t>Because it’s time you set your priorities right</a:t>
            </a:r>
          </a:p>
          <a:p>
            <a:pPr marL="468059" indent="-385763">
              <a:buFont typeface="Wingdings 3"/>
              <a:buAutoNum type="arabicPeriod"/>
            </a:pPr>
            <a:r>
              <a:rPr lang="en-US" b="1" dirty="0" smtClean="0"/>
              <a:t>Saves time and energy</a:t>
            </a:r>
          </a:p>
          <a:p>
            <a:pPr marL="468059" indent="-385763">
              <a:buFont typeface="Wingdings 3"/>
              <a:buAutoNum type="arabicPeriod"/>
            </a:pPr>
            <a:r>
              <a:rPr lang="en-US" b="1" dirty="0" smtClean="0"/>
              <a:t>Saves you from the embarrassment of not faring well</a:t>
            </a:r>
          </a:p>
          <a:p>
            <a:pPr marL="468059" indent="-385763">
              <a:buNone/>
            </a:pPr>
            <a:endParaRPr lang="en-US" b="1" dirty="0" smtClean="0"/>
          </a:p>
          <a:p>
            <a:pPr>
              <a:buNone/>
            </a:pPr>
            <a:endParaRPr lang="en-US" b="1" dirty="0" smtClean="0"/>
          </a:p>
          <a:p>
            <a:endParaRPr lang="en-US" dirty="0"/>
          </a:p>
        </p:txBody>
      </p:sp>
      <p:sp>
        <p:nvSpPr>
          <p:cNvPr id="3" name="Title 2"/>
          <p:cNvSpPr>
            <a:spLocks noGrp="1"/>
          </p:cNvSpPr>
          <p:nvPr>
            <p:ph type="title"/>
          </p:nvPr>
        </p:nvSpPr>
        <p:spPr>
          <a:xfrm>
            <a:off x="609600" y="118110"/>
            <a:ext cx="8153400" cy="853440"/>
          </a:xfrm>
        </p:spPr>
        <p:txBody>
          <a:bodyPr>
            <a:normAutofit/>
          </a:bodyPr>
          <a:lstStyle/>
          <a:p>
            <a:pPr algn="ctr"/>
            <a:r>
              <a:rPr lang="en-US" sz="3200" dirty="0" smtClean="0"/>
              <a:t>10 reasons why you should learn to say ‘NO’</a:t>
            </a:r>
            <a:endParaRPr lang="en-US" sz="3200" dirty="0"/>
          </a:p>
        </p:txBody>
      </p:sp>
    </p:spTree>
    <p:extLst>
      <p:ext uri="{BB962C8B-B14F-4D97-AF65-F5344CB8AC3E}">
        <p14:creationId xmlns:p14="http://schemas.microsoft.com/office/powerpoint/2010/main" val="161954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6. </a:t>
            </a:r>
            <a:r>
              <a:rPr lang="en-US" b="1" dirty="0" smtClean="0"/>
              <a:t>Builds up your confidence</a:t>
            </a:r>
          </a:p>
          <a:p>
            <a:pPr>
              <a:buNone/>
            </a:pPr>
            <a:r>
              <a:rPr lang="en-US" b="1" dirty="0" smtClean="0"/>
              <a:t>7. People stop taking you for granted</a:t>
            </a:r>
          </a:p>
          <a:p>
            <a:pPr>
              <a:buNone/>
            </a:pPr>
            <a:r>
              <a:rPr lang="en-US" b="1" dirty="0" smtClean="0"/>
              <a:t>8. Gain some real respect</a:t>
            </a:r>
          </a:p>
          <a:p>
            <a:pPr>
              <a:buNone/>
            </a:pPr>
            <a:r>
              <a:rPr lang="en-US" b="1" dirty="0" smtClean="0"/>
              <a:t>9. Keeps your health in check and keeps the glow on your face intact</a:t>
            </a:r>
          </a:p>
          <a:p>
            <a:pPr>
              <a:buNone/>
            </a:pPr>
            <a:r>
              <a:rPr lang="en-US" b="1" dirty="0" smtClean="0"/>
              <a:t>10. Finally, your ‘yes’ is valued more</a:t>
            </a:r>
          </a:p>
          <a:p>
            <a:pPr>
              <a:buNone/>
            </a:pPr>
            <a:endParaRPr lang="en-US" b="1" dirty="0" smtClean="0"/>
          </a:p>
          <a:p>
            <a:pPr>
              <a:buNone/>
            </a:pPr>
            <a:endParaRPr lang="en-US" b="1" dirty="0" smtClean="0"/>
          </a:p>
          <a:p>
            <a:pPr>
              <a:buNone/>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86717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lstStyle/>
          <a:p>
            <a:pPr algn="ctr"/>
            <a:r>
              <a:rPr lang="en-US" dirty="0" smtClean="0"/>
              <a:t>My Way</a:t>
            </a:r>
            <a:endParaRPr lang="en-IN" dirty="0"/>
          </a:p>
        </p:txBody>
      </p:sp>
      <p:sp>
        <p:nvSpPr>
          <p:cNvPr id="3" name="Content Placeholder 2"/>
          <p:cNvSpPr>
            <a:spLocks noGrp="1"/>
          </p:cNvSpPr>
          <p:nvPr>
            <p:ph idx="1"/>
          </p:nvPr>
        </p:nvSpPr>
        <p:spPr>
          <a:xfrm>
            <a:off x="612648" y="1657350"/>
            <a:ext cx="8153400" cy="2514600"/>
          </a:xfrm>
        </p:spPr>
        <p:style>
          <a:lnRef idx="2">
            <a:schemeClr val="dk1"/>
          </a:lnRef>
          <a:fillRef idx="1">
            <a:schemeClr val="lt1"/>
          </a:fillRef>
          <a:effectRef idx="0">
            <a:schemeClr val="dk1"/>
          </a:effectRef>
          <a:fontRef idx="minor">
            <a:schemeClr val="dk1"/>
          </a:fontRef>
        </p:style>
        <p:txBody>
          <a:bodyPr>
            <a:normAutofit lnSpcReduction="10000"/>
          </a:bodyPr>
          <a:lstStyle/>
          <a:p>
            <a:r>
              <a:rPr lang="en-US" dirty="0"/>
              <a:t>"Yes" to the Person, "No" to the Task</a:t>
            </a:r>
          </a:p>
          <a:p>
            <a:r>
              <a:rPr lang="en-US" dirty="0" smtClean="0"/>
              <a:t>I KNOW when to say NO</a:t>
            </a:r>
          </a:p>
          <a:p>
            <a:r>
              <a:rPr lang="en-US" dirty="0" smtClean="0"/>
              <a:t>Action  / priority matrix</a:t>
            </a:r>
          </a:p>
          <a:p>
            <a:r>
              <a:rPr lang="en-US" dirty="0" smtClean="0"/>
              <a:t>Know the Dangers </a:t>
            </a:r>
            <a:r>
              <a:rPr lang="en-US" dirty="0"/>
              <a:t>of Saying "Yes" to </a:t>
            </a:r>
            <a:r>
              <a:rPr lang="en-US" dirty="0" smtClean="0"/>
              <a:t>Everything</a:t>
            </a:r>
          </a:p>
          <a:p>
            <a:r>
              <a:rPr lang="en-IN" dirty="0" smtClean="0"/>
              <a:t>Not Reacting, </a:t>
            </a:r>
            <a:r>
              <a:rPr lang="en-IN" dirty="0"/>
              <a:t>Responding</a:t>
            </a:r>
          </a:p>
          <a:p>
            <a:endParaRPr lang="en-US" dirty="0"/>
          </a:p>
          <a:p>
            <a:endParaRPr lang="en-IN" dirty="0"/>
          </a:p>
        </p:txBody>
      </p:sp>
    </p:spTree>
    <p:extLst>
      <p:ext uri="{BB962C8B-B14F-4D97-AF65-F5344CB8AC3E}">
        <p14:creationId xmlns:p14="http://schemas.microsoft.com/office/powerpoint/2010/main" val="32033711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9550"/>
            <a:ext cx="8153400" cy="7010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smtClean="0"/>
              <a:t>Action / Priority Matrix</a:t>
            </a:r>
            <a:endParaRPr lang="en-IN" dirty="0"/>
          </a:p>
        </p:txBody>
      </p:sp>
      <p:pic>
        <p:nvPicPr>
          <p:cNvPr id="3074" name="Picture 2" descr="Action Priority Matrix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6350"/>
            <a:ext cx="57150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408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578386" y="1962150"/>
            <a:ext cx="8153400" cy="2286000"/>
          </a:xfrm>
        </p:spPr>
        <p:style>
          <a:lnRef idx="2">
            <a:schemeClr val="dk1"/>
          </a:lnRef>
          <a:fillRef idx="1">
            <a:schemeClr val="lt1"/>
          </a:fillRef>
          <a:effectRef idx="0">
            <a:schemeClr val="dk1"/>
          </a:effectRef>
          <a:fontRef idx="minor">
            <a:schemeClr val="dk1"/>
          </a:fontRef>
        </p:style>
        <p:txBody>
          <a:bodyPr/>
          <a:lstStyle/>
          <a:p>
            <a:r>
              <a:rPr lang="en-US" b="1" dirty="0"/>
              <a:t>Quick Wins (High Impact, Low Effort)</a:t>
            </a:r>
          </a:p>
          <a:p>
            <a:r>
              <a:rPr lang="en-US" b="1" dirty="0"/>
              <a:t>Major Projects (High Impact, High Effort)</a:t>
            </a:r>
          </a:p>
          <a:p>
            <a:r>
              <a:rPr lang="en-US" b="1" dirty="0"/>
              <a:t>Fill Ins (Low Impact, Low Effort)</a:t>
            </a:r>
          </a:p>
          <a:p>
            <a:r>
              <a:rPr lang="en-US" b="1" dirty="0"/>
              <a:t>Thankless Tasks (Low Impact, High Effort)</a:t>
            </a:r>
          </a:p>
          <a:p>
            <a:pPr marL="0" indent="0">
              <a:buNone/>
            </a:pPr>
            <a:endParaRPr lang="en-IN" dirty="0"/>
          </a:p>
        </p:txBody>
      </p:sp>
    </p:spTree>
    <p:extLst>
      <p:ext uri="{BB962C8B-B14F-4D97-AF65-F5344CB8AC3E}">
        <p14:creationId xmlns:p14="http://schemas.microsoft.com/office/powerpoint/2010/main" val="32943743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18110"/>
            <a:ext cx="8153400" cy="853440"/>
          </a:xfrm>
        </p:spPr>
        <p:txBody>
          <a:bodyPr/>
          <a:lstStyle/>
          <a:p>
            <a:pPr algn="ctr"/>
            <a:r>
              <a:rPr lang="en-US" dirty="0" smtClean="0"/>
              <a:t>Questioning Skills</a:t>
            </a:r>
            <a:endParaRPr lang="en-US" dirty="0"/>
          </a:p>
        </p:txBody>
      </p:sp>
      <p:pic>
        <p:nvPicPr>
          <p:cNvPr id="4" name="Picture 3" descr="http://deltadigital.co.uk/wp-content/uploads/2012/12/Ask-Questions.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1885950"/>
            <a:ext cx="3048000" cy="2295525"/>
          </a:xfrm>
          <a:prstGeom prst="rect">
            <a:avLst/>
          </a:prstGeom>
          <a:noFill/>
          <a:ln>
            <a:noFill/>
          </a:ln>
        </p:spPr>
      </p:pic>
    </p:spTree>
    <p:extLst>
      <p:ext uri="{BB962C8B-B14F-4D97-AF65-F5344CB8AC3E}">
        <p14:creationId xmlns:p14="http://schemas.microsoft.com/office/powerpoint/2010/main" val="33526280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581150"/>
            <a:ext cx="8153400" cy="3242310"/>
          </a:xfrm>
        </p:spPr>
        <p:style>
          <a:lnRef idx="2">
            <a:schemeClr val="dk1"/>
          </a:lnRef>
          <a:fillRef idx="1">
            <a:schemeClr val="lt1"/>
          </a:fillRef>
          <a:effectRef idx="0">
            <a:schemeClr val="dk1"/>
          </a:effectRef>
          <a:fontRef idx="minor">
            <a:schemeClr val="dk1"/>
          </a:fontRef>
        </p:style>
        <p:txBody>
          <a:bodyPr>
            <a:normAutofit lnSpcReduction="10000"/>
          </a:bodyPr>
          <a:lstStyle/>
          <a:p>
            <a:r>
              <a:rPr lang="en-US" sz="2100" dirty="0"/>
              <a:t>To obtain </a:t>
            </a:r>
            <a:r>
              <a:rPr lang="en-US" sz="2100" dirty="0" smtClean="0"/>
              <a:t>information</a:t>
            </a:r>
            <a:endParaRPr lang="en-US" sz="2100" dirty="0"/>
          </a:p>
          <a:p>
            <a:r>
              <a:rPr lang="en-US" sz="2100" dirty="0"/>
              <a:t>To help maintain control of the conversation</a:t>
            </a:r>
          </a:p>
          <a:p>
            <a:r>
              <a:rPr lang="en-US" sz="2100" dirty="0"/>
              <a:t>Express an interest in the other </a:t>
            </a:r>
            <a:r>
              <a:rPr lang="en-US" sz="2100" dirty="0" smtClean="0"/>
              <a:t>person</a:t>
            </a:r>
            <a:endParaRPr lang="en-US" sz="2100" dirty="0"/>
          </a:p>
          <a:p>
            <a:r>
              <a:rPr lang="en-US" sz="2100" dirty="0"/>
              <a:t>To clarify a </a:t>
            </a:r>
            <a:r>
              <a:rPr lang="en-US" sz="2100" dirty="0" smtClean="0"/>
              <a:t>point</a:t>
            </a:r>
            <a:endParaRPr lang="en-US" sz="2100" dirty="0"/>
          </a:p>
          <a:p>
            <a:r>
              <a:rPr lang="en-US" sz="2100" dirty="0"/>
              <a:t>To understand </a:t>
            </a:r>
            <a:r>
              <a:rPr lang="en-US" sz="2100" dirty="0" smtClean="0"/>
              <a:t>personality</a:t>
            </a:r>
            <a:endParaRPr lang="en-US" sz="2100" dirty="0"/>
          </a:p>
          <a:p>
            <a:r>
              <a:rPr lang="en-US" sz="2100" dirty="0"/>
              <a:t>To test knowledge</a:t>
            </a:r>
          </a:p>
          <a:p>
            <a:r>
              <a:rPr lang="en-US" sz="2100" dirty="0"/>
              <a:t>To encourage further thought</a:t>
            </a:r>
          </a:p>
          <a:p>
            <a:r>
              <a:rPr lang="en-US" sz="2100" dirty="0"/>
              <a:t>In group </a:t>
            </a:r>
            <a:r>
              <a:rPr lang="en-US" sz="2100" dirty="0" smtClean="0"/>
              <a:t>situations</a:t>
            </a:r>
            <a:endParaRPr lang="en-US" sz="2100" dirty="0"/>
          </a:p>
          <a:p>
            <a:endParaRPr lang="en-US" dirty="0" smtClean="0"/>
          </a:p>
          <a:p>
            <a:endParaRPr lang="en-US" dirty="0"/>
          </a:p>
        </p:txBody>
      </p:sp>
      <p:sp>
        <p:nvSpPr>
          <p:cNvPr id="3" name="Title 2"/>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smtClean="0"/>
              <a:t/>
            </a:r>
            <a:br>
              <a:rPr lang="en-US" dirty="0" smtClean="0"/>
            </a:br>
            <a:r>
              <a:rPr lang="en-US" dirty="0" smtClean="0"/>
              <a:t/>
            </a:r>
            <a:br>
              <a:rPr lang="en-US" dirty="0" smtClean="0"/>
            </a:br>
            <a:r>
              <a:rPr lang="en-US" dirty="0"/>
              <a:t/>
            </a:r>
            <a:br>
              <a:rPr lang="en-US" dirty="0"/>
            </a:br>
            <a:r>
              <a:rPr lang="en-US" dirty="0" smtClean="0"/>
              <a:t>Why questions?</a:t>
            </a:r>
            <a:endParaRPr lang="en-US" dirty="0"/>
          </a:p>
        </p:txBody>
      </p:sp>
    </p:spTree>
    <p:extLst>
      <p:ext uri="{BB962C8B-B14F-4D97-AF65-F5344CB8AC3E}">
        <p14:creationId xmlns:p14="http://schemas.microsoft.com/office/powerpoint/2010/main" val="9139644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581150"/>
            <a:ext cx="8153400" cy="3242310"/>
          </a:xfrm>
        </p:spPr>
        <p:style>
          <a:lnRef idx="2">
            <a:schemeClr val="dk1"/>
          </a:lnRef>
          <a:fillRef idx="1">
            <a:schemeClr val="lt1"/>
          </a:fillRef>
          <a:effectRef idx="0">
            <a:schemeClr val="dk1"/>
          </a:effectRef>
          <a:fontRef idx="minor">
            <a:schemeClr val="dk1"/>
          </a:fontRef>
        </p:style>
        <p:txBody>
          <a:bodyPr>
            <a:normAutofit/>
          </a:bodyPr>
          <a:lstStyle/>
          <a:p>
            <a:r>
              <a:rPr lang="en-US" sz="2700" dirty="0">
                <a:latin typeface="Aharoni" pitchFamily="2" charset="-79"/>
                <a:cs typeface="Aharoni" pitchFamily="2" charset="-79"/>
              </a:rPr>
              <a:t>Closed </a:t>
            </a:r>
            <a:r>
              <a:rPr lang="en-US" sz="2700" dirty="0" smtClean="0">
                <a:latin typeface="Aharoni" pitchFamily="2" charset="-79"/>
                <a:cs typeface="Aharoni" pitchFamily="2" charset="-79"/>
              </a:rPr>
              <a:t>questions</a:t>
            </a:r>
            <a:endParaRPr lang="en-US" sz="2700" dirty="0">
              <a:latin typeface="Aharoni" pitchFamily="2" charset="-79"/>
              <a:cs typeface="Aharoni" pitchFamily="2" charset="-79"/>
            </a:endParaRPr>
          </a:p>
          <a:p>
            <a:r>
              <a:rPr lang="en-US" sz="2700" dirty="0">
                <a:latin typeface="Aharoni" pitchFamily="2" charset="-79"/>
                <a:cs typeface="Aharoni" pitchFamily="2" charset="-79"/>
              </a:rPr>
              <a:t>Open </a:t>
            </a:r>
            <a:r>
              <a:rPr lang="en-US" sz="2700" dirty="0" smtClean="0">
                <a:latin typeface="Aharoni" pitchFamily="2" charset="-79"/>
                <a:cs typeface="Aharoni" pitchFamily="2" charset="-79"/>
              </a:rPr>
              <a:t>questions</a:t>
            </a:r>
            <a:endParaRPr lang="en-US" sz="2700" dirty="0">
              <a:latin typeface="Aharoni" pitchFamily="2" charset="-79"/>
              <a:cs typeface="Aharoni" pitchFamily="2" charset="-79"/>
            </a:endParaRPr>
          </a:p>
          <a:p>
            <a:r>
              <a:rPr lang="en-US" sz="2700" dirty="0">
                <a:latin typeface="Aharoni" pitchFamily="2" charset="-79"/>
                <a:cs typeface="Aharoni" pitchFamily="2" charset="-79"/>
              </a:rPr>
              <a:t>Leading </a:t>
            </a:r>
            <a:r>
              <a:rPr lang="en-US" sz="2700" dirty="0" smtClean="0">
                <a:latin typeface="Aharoni" pitchFamily="2" charset="-79"/>
                <a:cs typeface="Aharoni" pitchFamily="2" charset="-79"/>
              </a:rPr>
              <a:t>questions</a:t>
            </a:r>
            <a:endParaRPr lang="en-US" sz="2700" dirty="0">
              <a:latin typeface="Aharoni" pitchFamily="2" charset="-79"/>
              <a:cs typeface="Aharoni" pitchFamily="2" charset="-79"/>
            </a:endParaRPr>
          </a:p>
          <a:p>
            <a:r>
              <a:rPr lang="en-US" sz="2700" dirty="0">
                <a:latin typeface="Aharoni" pitchFamily="2" charset="-79"/>
                <a:cs typeface="Aharoni" pitchFamily="2" charset="-79"/>
              </a:rPr>
              <a:t>Rhetorical </a:t>
            </a:r>
            <a:r>
              <a:rPr lang="en-US" sz="2700" dirty="0" smtClean="0">
                <a:latin typeface="Aharoni" pitchFamily="2" charset="-79"/>
                <a:cs typeface="Aharoni" pitchFamily="2" charset="-79"/>
              </a:rPr>
              <a:t>questions</a:t>
            </a:r>
            <a:endParaRPr lang="en-US" sz="2700" dirty="0">
              <a:latin typeface="Aharoni" pitchFamily="2" charset="-79"/>
              <a:cs typeface="Aharoni" pitchFamily="2" charset="-79"/>
            </a:endParaRPr>
          </a:p>
          <a:p>
            <a:r>
              <a:rPr lang="en-US" sz="2700" dirty="0" smtClean="0">
                <a:latin typeface="Aharoni" pitchFamily="2" charset="-79"/>
                <a:cs typeface="Aharoni" pitchFamily="2" charset="-79"/>
              </a:rPr>
              <a:t>Funneling questions</a:t>
            </a:r>
            <a:endParaRPr lang="en-US" sz="2700" dirty="0">
              <a:latin typeface="Aharoni" pitchFamily="2" charset="-79"/>
              <a:cs typeface="Aharoni" pitchFamily="2" charset="-79"/>
            </a:endParaRPr>
          </a:p>
        </p:txBody>
      </p:sp>
      <p:sp>
        <p:nvSpPr>
          <p:cNvPr id="3" name="Title 2"/>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smtClean="0"/>
              <a:t>Types of questions</a:t>
            </a:r>
            <a:endParaRPr lang="en-US" dirty="0"/>
          </a:p>
        </p:txBody>
      </p:sp>
    </p:spTree>
    <p:extLst>
      <p:ext uri="{BB962C8B-B14F-4D97-AF65-F5344CB8AC3E}">
        <p14:creationId xmlns:p14="http://schemas.microsoft.com/office/powerpoint/2010/main" val="36248244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lstStyle/>
          <a:p>
            <a:pPr algn="ctr"/>
            <a:r>
              <a:rPr lang="en-US" dirty="0" smtClean="0"/>
              <a:t>Closed ended questions</a:t>
            </a:r>
            <a:endParaRPr lang="en-IN" dirty="0"/>
          </a:p>
        </p:txBody>
      </p:sp>
      <p:sp>
        <p:nvSpPr>
          <p:cNvPr id="3" name="Content Placeholder 2"/>
          <p:cNvSpPr>
            <a:spLocks noGrp="1"/>
          </p:cNvSpPr>
          <p:nvPr>
            <p:ph idx="1"/>
          </p:nvPr>
        </p:nvSpPr>
        <p:spPr>
          <a:xfrm>
            <a:off x="457200" y="1962150"/>
            <a:ext cx="8153400" cy="2438400"/>
          </a:xfrm>
        </p:spPr>
        <p:style>
          <a:lnRef idx="2">
            <a:schemeClr val="dk1"/>
          </a:lnRef>
          <a:fillRef idx="1">
            <a:schemeClr val="lt1"/>
          </a:fillRef>
          <a:effectRef idx="0">
            <a:schemeClr val="dk1"/>
          </a:effectRef>
          <a:fontRef idx="minor">
            <a:schemeClr val="dk1"/>
          </a:fontRef>
        </p:style>
        <p:txBody>
          <a:bodyPr/>
          <a:lstStyle/>
          <a:p>
            <a:r>
              <a:rPr lang="en-US" dirty="0"/>
              <a:t>Closed questions have two possible answers depending on how you phrase it: “yes” or “no” or “true” or “false.” You can use closed questions to get direct information or to gauge someone’s knowledge on a topic.</a:t>
            </a:r>
            <a:endParaRPr lang="en-IN" dirty="0"/>
          </a:p>
        </p:txBody>
      </p:sp>
    </p:spTree>
    <p:extLst>
      <p:ext uri="{BB962C8B-B14F-4D97-AF65-F5344CB8AC3E}">
        <p14:creationId xmlns:p14="http://schemas.microsoft.com/office/powerpoint/2010/main" val="20769262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accent5"/>
          </a:lnRef>
          <a:fillRef idx="1">
            <a:schemeClr val="lt1"/>
          </a:fillRef>
          <a:effectRef idx="0">
            <a:schemeClr val="accent5"/>
          </a:effectRef>
          <a:fontRef idx="minor">
            <a:schemeClr val="dk1"/>
          </a:fontRef>
        </p:style>
        <p:txBody>
          <a:bodyPr/>
          <a:lstStyle/>
          <a:p>
            <a:pPr algn="ctr"/>
            <a:r>
              <a:rPr lang="en-US" dirty="0" smtClean="0"/>
              <a:t>ACTIVITY</a:t>
            </a:r>
            <a:endParaRPr lang="en-US" dirty="0"/>
          </a:p>
        </p:txBody>
      </p:sp>
      <p:sp>
        <p:nvSpPr>
          <p:cNvPr id="3" name="Content Placeholder 2"/>
          <p:cNvSpPr>
            <a:spLocks noGrp="1"/>
          </p:cNvSpPr>
          <p:nvPr>
            <p:ph idx="1"/>
          </p:nvPr>
        </p:nvSpPr>
        <p:spPr>
          <a:xfrm>
            <a:off x="533400" y="2266950"/>
            <a:ext cx="8153400" cy="1600200"/>
          </a:xfrm>
        </p:spPr>
        <p:style>
          <a:lnRef idx="2">
            <a:schemeClr val="dk1"/>
          </a:lnRef>
          <a:fillRef idx="1">
            <a:schemeClr val="lt1"/>
          </a:fillRef>
          <a:effectRef idx="0">
            <a:schemeClr val="dk1"/>
          </a:effectRef>
          <a:fontRef idx="minor">
            <a:schemeClr val="dk1"/>
          </a:fontRef>
        </p:style>
        <p:txBody>
          <a:bodyPr>
            <a:normAutofit fontScale="77500" lnSpcReduction="20000"/>
          </a:bodyPr>
          <a:lstStyle/>
          <a:p>
            <a:pPr marL="0" indent="0">
              <a:buNone/>
            </a:pPr>
            <a:endParaRPr lang="en-US" dirty="0" smtClean="0"/>
          </a:p>
          <a:p>
            <a:pPr marL="0" indent="0" algn="ctr">
              <a:buNone/>
            </a:pPr>
            <a:r>
              <a:rPr lang="en-US" sz="6000" dirty="0" smtClean="0"/>
              <a:t>DRAW A PIRAMID OF AN ORGANIZATION</a:t>
            </a:r>
            <a:endParaRPr lang="en-US" sz="6000" dirty="0"/>
          </a:p>
        </p:txBody>
      </p:sp>
    </p:spTree>
    <p:extLst>
      <p:ext uri="{BB962C8B-B14F-4D97-AF65-F5344CB8AC3E}">
        <p14:creationId xmlns:p14="http://schemas.microsoft.com/office/powerpoint/2010/main" val="24652535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lstStyle/>
          <a:p>
            <a:pPr algn="ctr"/>
            <a:r>
              <a:rPr lang="en-US" dirty="0" smtClean="0"/>
              <a:t>Closed Ended question</a:t>
            </a:r>
            <a:endParaRPr lang="en-IN" dirty="0"/>
          </a:p>
        </p:txBody>
      </p:sp>
      <p:sp>
        <p:nvSpPr>
          <p:cNvPr id="3" name="Content Placeholder 2"/>
          <p:cNvSpPr>
            <a:spLocks noGrp="1"/>
          </p:cNvSpPr>
          <p:nvPr>
            <p:ph idx="1"/>
          </p:nvPr>
        </p:nvSpPr>
        <p:spPr>
          <a:xfrm>
            <a:off x="457200" y="1581150"/>
            <a:ext cx="8153400" cy="1828800"/>
          </a:xfrm>
        </p:spPr>
        <p:style>
          <a:lnRef idx="2">
            <a:schemeClr val="dk1"/>
          </a:lnRef>
          <a:fillRef idx="1">
            <a:schemeClr val="lt1"/>
          </a:fillRef>
          <a:effectRef idx="0">
            <a:schemeClr val="dk1"/>
          </a:effectRef>
          <a:fontRef idx="minor">
            <a:schemeClr val="dk1"/>
          </a:fontRef>
        </p:style>
        <p:txBody>
          <a:bodyPr/>
          <a:lstStyle/>
          <a:p>
            <a:r>
              <a:rPr lang="en-US" i="1" dirty="0"/>
              <a:t>Did you see </a:t>
            </a:r>
            <a:r>
              <a:rPr lang="en-US" i="1" dirty="0" smtClean="0"/>
              <a:t>Ramesh </a:t>
            </a:r>
            <a:r>
              <a:rPr lang="en-US" i="1" dirty="0"/>
              <a:t>today?</a:t>
            </a:r>
            <a:endParaRPr lang="en-US" dirty="0"/>
          </a:p>
          <a:p>
            <a:r>
              <a:rPr lang="en-US" i="1" dirty="0"/>
              <a:t>What is the square root of four?</a:t>
            </a:r>
            <a:endParaRPr lang="en-US" dirty="0"/>
          </a:p>
          <a:p>
            <a:r>
              <a:rPr lang="en-US" i="1" dirty="0"/>
              <a:t>Do you want me to call that client?</a:t>
            </a:r>
            <a:endParaRPr lang="en-US" dirty="0"/>
          </a:p>
          <a:p>
            <a:pPr marL="0" indent="0">
              <a:buNone/>
            </a:pPr>
            <a:endParaRPr lang="en-IN" dirty="0"/>
          </a:p>
        </p:txBody>
      </p:sp>
    </p:spTree>
    <p:extLst>
      <p:ext uri="{BB962C8B-B14F-4D97-AF65-F5344CB8AC3E}">
        <p14:creationId xmlns:p14="http://schemas.microsoft.com/office/powerpoint/2010/main" val="37632036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010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a:t>Open ended question</a:t>
            </a:r>
            <a:endParaRPr lang="en-IN" dirty="0"/>
          </a:p>
        </p:txBody>
      </p:sp>
      <p:sp>
        <p:nvSpPr>
          <p:cNvPr id="3" name="Content Placeholder 2"/>
          <p:cNvSpPr>
            <a:spLocks noGrp="1"/>
          </p:cNvSpPr>
          <p:nvPr>
            <p:ph idx="1"/>
          </p:nvPr>
        </p:nvSpPr>
        <p:spPr>
          <a:xfrm>
            <a:off x="609600" y="1733550"/>
            <a:ext cx="8153400" cy="2819400"/>
          </a:xfrm>
        </p:spPr>
        <p:style>
          <a:lnRef idx="2">
            <a:schemeClr val="dk1"/>
          </a:lnRef>
          <a:fillRef idx="1">
            <a:schemeClr val="lt1"/>
          </a:fillRef>
          <a:effectRef idx="0">
            <a:schemeClr val="dk1"/>
          </a:effectRef>
          <a:fontRef idx="minor">
            <a:schemeClr val="dk1"/>
          </a:fontRef>
        </p:style>
        <p:txBody>
          <a:bodyPr/>
          <a:lstStyle/>
          <a:p>
            <a:r>
              <a:rPr lang="en-US" dirty="0"/>
              <a:t>Open questions are the opposite of closed questions in that they facilitate lengthier, more thoughtful answers and discussions among groups. These questions don’t invite “yes” or “no” responses and instead encourage the listener to respond with detail.</a:t>
            </a:r>
            <a:endParaRPr lang="en-IN" dirty="0"/>
          </a:p>
        </p:txBody>
      </p:sp>
    </p:spTree>
    <p:extLst>
      <p:ext uri="{BB962C8B-B14F-4D97-AF65-F5344CB8AC3E}">
        <p14:creationId xmlns:p14="http://schemas.microsoft.com/office/powerpoint/2010/main" val="38070637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smtClean="0"/>
              <a:t>Open ended question</a:t>
            </a:r>
            <a:endParaRPr lang="en-IN" dirty="0"/>
          </a:p>
        </p:txBody>
      </p:sp>
      <p:sp>
        <p:nvSpPr>
          <p:cNvPr id="3" name="Content Placeholder 2"/>
          <p:cNvSpPr>
            <a:spLocks noGrp="1"/>
          </p:cNvSpPr>
          <p:nvPr>
            <p:ph idx="1"/>
          </p:nvPr>
        </p:nvSpPr>
        <p:spPr>
          <a:xfrm>
            <a:off x="609600" y="1885950"/>
            <a:ext cx="8153400" cy="1828800"/>
          </a:xfrm>
        </p:spPr>
        <p:style>
          <a:lnRef idx="2">
            <a:schemeClr val="dk1"/>
          </a:lnRef>
          <a:fillRef idx="1">
            <a:schemeClr val="lt1"/>
          </a:fillRef>
          <a:effectRef idx="0">
            <a:schemeClr val="dk1"/>
          </a:effectRef>
          <a:fontRef idx="minor">
            <a:schemeClr val="dk1"/>
          </a:fontRef>
        </p:style>
        <p:txBody>
          <a:bodyPr/>
          <a:lstStyle/>
          <a:p>
            <a:r>
              <a:rPr lang="en-US" i="1" dirty="0"/>
              <a:t>What is the best way to learn about cooking?</a:t>
            </a:r>
            <a:endParaRPr lang="en-US" dirty="0"/>
          </a:p>
          <a:p>
            <a:r>
              <a:rPr lang="en-US" i="1" dirty="0"/>
              <a:t>Why did you leave the meeting early?</a:t>
            </a:r>
            <a:endParaRPr lang="en-US" dirty="0"/>
          </a:p>
          <a:p>
            <a:r>
              <a:rPr lang="en-US" i="1" dirty="0"/>
              <a:t>What was your first work experience?</a:t>
            </a:r>
            <a:endParaRPr lang="en-US" dirty="0"/>
          </a:p>
          <a:p>
            <a:endParaRPr lang="en-IN" dirty="0"/>
          </a:p>
        </p:txBody>
      </p:sp>
    </p:spTree>
    <p:extLst>
      <p:ext uri="{BB962C8B-B14F-4D97-AF65-F5344CB8AC3E}">
        <p14:creationId xmlns:p14="http://schemas.microsoft.com/office/powerpoint/2010/main" val="34211113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19" y="13335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a:t>Leading question</a:t>
            </a:r>
            <a:endParaRPr lang="en-IN" dirty="0"/>
          </a:p>
        </p:txBody>
      </p:sp>
      <p:sp>
        <p:nvSpPr>
          <p:cNvPr id="3" name="Content Placeholder 2"/>
          <p:cNvSpPr>
            <a:spLocks noGrp="1"/>
          </p:cNvSpPr>
          <p:nvPr>
            <p:ph idx="1"/>
          </p:nvPr>
        </p:nvSpPr>
        <p:spPr>
          <a:xfrm>
            <a:off x="600419" y="1733550"/>
            <a:ext cx="8153400" cy="2895600"/>
          </a:xfrm>
        </p:spPr>
        <p:style>
          <a:lnRef idx="2">
            <a:schemeClr val="dk1"/>
          </a:lnRef>
          <a:fillRef idx="1">
            <a:schemeClr val="lt1"/>
          </a:fillRef>
          <a:effectRef idx="0">
            <a:schemeClr val="dk1"/>
          </a:effectRef>
          <a:fontRef idx="minor">
            <a:schemeClr val="dk1"/>
          </a:fontRef>
        </p:style>
        <p:txBody>
          <a:bodyPr/>
          <a:lstStyle/>
          <a:p>
            <a:r>
              <a:rPr lang="en-US" dirty="0"/>
              <a:t>Leading questions encourage the listener to provide a specific response. Often, speakers phrase these questions to encourage the listener to agree with them. It’s a good idea to use these questions sparsely, as others may view them as manipulative if you use them frequently or in the wrong context. </a:t>
            </a:r>
            <a:endParaRPr lang="en-IN" dirty="0"/>
          </a:p>
        </p:txBody>
      </p:sp>
    </p:spTree>
    <p:extLst>
      <p:ext uri="{BB962C8B-B14F-4D97-AF65-F5344CB8AC3E}">
        <p14:creationId xmlns:p14="http://schemas.microsoft.com/office/powerpoint/2010/main" val="1790386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09550"/>
            <a:ext cx="8153400" cy="7010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smtClean="0"/>
              <a:t>Leading question</a:t>
            </a:r>
            <a:endParaRPr lang="en-IN" dirty="0"/>
          </a:p>
        </p:txBody>
      </p:sp>
      <p:sp>
        <p:nvSpPr>
          <p:cNvPr id="3" name="Content Placeholder 2"/>
          <p:cNvSpPr>
            <a:spLocks noGrp="1"/>
          </p:cNvSpPr>
          <p:nvPr>
            <p:ph idx="1"/>
          </p:nvPr>
        </p:nvSpPr>
        <p:spPr>
          <a:xfrm>
            <a:off x="580515" y="1885950"/>
            <a:ext cx="8153400" cy="1981200"/>
          </a:xfrm>
        </p:spPr>
        <p:style>
          <a:lnRef idx="2">
            <a:schemeClr val="dk1"/>
          </a:lnRef>
          <a:fillRef idx="1">
            <a:schemeClr val="lt1"/>
          </a:fillRef>
          <a:effectRef idx="0">
            <a:schemeClr val="dk1"/>
          </a:effectRef>
          <a:fontRef idx="minor">
            <a:schemeClr val="dk1"/>
          </a:fontRef>
        </p:style>
        <p:txBody>
          <a:bodyPr/>
          <a:lstStyle/>
          <a:p>
            <a:r>
              <a:rPr lang="en-US" i="1" dirty="0"/>
              <a:t>Don’t you think that sales call went well?</a:t>
            </a:r>
            <a:endParaRPr lang="en-US" dirty="0"/>
          </a:p>
          <a:p>
            <a:r>
              <a:rPr lang="en-US" i="1" dirty="0"/>
              <a:t>Wouldn’t you like it if you could guarantee automation for that process?</a:t>
            </a:r>
            <a:endParaRPr lang="en-US" dirty="0"/>
          </a:p>
          <a:p>
            <a:endParaRPr lang="en-IN" dirty="0"/>
          </a:p>
        </p:txBody>
      </p:sp>
    </p:spTree>
    <p:extLst>
      <p:ext uri="{BB962C8B-B14F-4D97-AF65-F5344CB8AC3E}">
        <p14:creationId xmlns:p14="http://schemas.microsoft.com/office/powerpoint/2010/main" val="24373429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lstStyle/>
          <a:p>
            <a:pPr algn="ctr"/>
            <a:r>
              <a:rPr lang="en-US" sz="4000" dirty="0">
                <a:latin typeface="Aharoni" pitchFamily="2" charset="-79"/>
                <a:cs typeface="Aharoni" pitchFamily="2" charset="-79"/>
              </a:rPr>
              <a:t>Rhetorical questions</a:t>
            </a:r>
            <a:endParaRPr lang="en-IN" dirty="0"/>
          </a:p>
        </p:txBody>
      </p:sp>
      <p:sp>
        <p:nvSpPr>
          <p:cNvPr id="3" name="Content Placeholder 2"/>
          <p:cNvSpPr>
            <a:spLocks noGrp="1"/>
          </p:cNvSpPr>
          <p:nvPr>
            <p:ph idx="1"/>
          </p:nvPr>
        </p:nvSpPr>
        <p:spPr>
          <a:xfrm>
            <a:off x="609600" y="1504950"/>
            <a:ext cx="8153400" cy="3242310"/>
          </a:xfrm>
        </p:spPr>
        <p:style>
          <a:lnRef idx="2">
            <a:schemeClr val="dk1"/>
          </a:lnRef>
          <a:fillRef idx="1">
            <a:schemeClr val="lt1"/>
          </a:fillRef>
          <a:effectRef idx="0">
            <a:schemeClr val="dk1"/>
          </a:effectRef>
          <a:fontRef idx="minor">
            <a:schemeClr val="dk1"/>
          </a:fontRef>
        </p:style>
        <p:txBody>
          <a:bodyPr/>
          <a:lstStyle/>
          <a:p>
            <a:r>
              <a:rPr lang="en-US" dirty="0"/>
              <a:t>Rhetorical questions illustrate a point or focus attention on an idea or principle. Because speakers use rhetorical questions to persuade others, these questions typically don’t require a response. You’re less likely to use rhetorical questions in everyday conversations with colleagues, but you may use them in formal presentations, speeches or sales pitches.</a:t>
            </a:r>
            <a:endParaRPr lang="en-IN" dirty="0"/>
          </a:p>
        </p:txBody>
      </p:sp>
    </p:spTree>
    <p:extLst>
      <p:ext uri="{BB962C8B-B14F-4D97-AF65-F5344CB8AC3E}">
        <p14:creationId xmlns:p14="http://schemas.microsoft.com/office/powerpoint/2010/main" val="1393966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sz="4400" dirty="0" smtClean="0">
                <a:latin typeface="Aharoni" pitchFamily="2" charset="-79"/>
                <a:cs typeface="Aharoni" pitchFamily="2" charset="-79"/>
              </a:rPr>
              <a:t/>
            </a:r>
            <a:br>
              <a:rPr lang="en-US" sz="4400" dirty="0" smtClean="0">
                <a:latin typeface="Aharoni" pitchFamily="2" charset="-79"/>
                <a:cs typeface="Aharoni" pitchFamily="2" charset="-79"/>
              </a:rPr>
            </a:br>
            <a:r>
              <a:rPr lang="en-US" sz="4400" dirty="0">
                <a:latin typeface="Aharoni" pitchFamily="2" charset="-79"/>
                <a:cs typeface="Aharoni" pitchFamily="2" charset="-79"/>
              </a:rPr>
              <a:t/>
            </a:r>
            <a:br>
              <a:rPr lang="en-US" sz="4400" dirty="0">
                <a:latin typeface="Aharoni" pitchFamily="2" charset="-79"/>
                <a:cs typeface="Aharoni" pitchFamily="2" charset="-79"/>
              </a:rPr>
            </a:br>
            <a:r>
              <a:rPr lang="en-US" sz="4400" dirty="0" smtClean="0">
                <a:latin typeface="Aharoni" pitchFamily="2" charset="-79"/>
                <a:cs typeface="Aharoni" pitchFamily="2" charset="-79"/>
              </a:rPr>
              <a:t>Rhetorical questions</a:t>
            </a:r>
            <a:endParaRPr lang="en-IN" dirty="0"/>
          </a:p>
        </p:txBody>
      </p:sp>
      <p:sp>
        <p:nvSpPr>
          <p:cNvPr id="3" name="Content Placeholder 2"/>
          <p:cNvSpPr>
            <a:spLocks noGrp="1"/>
          </p:cNvSpPr>
          <p:nvPr>
            <p:ph idx="1"/>
          </p:nvPr>
        </p:nvSpPr>
        <p:spPr>
          <a:xfrm>
            <a:off x="609600" y="1962150"/>
            <a:ext cx="8153400" cy="1828800"/>
          </a:xfrm>
        </p:spPr>
        <p:style>
          <a:lnRef idx="2">
            <a:schemeClr val="dk1"/>
          </a:lnRef>
          <a:fillRef idx="1">
            <a:schemeClr val="lt1"/>
          </a:fillRef>
          <a:effectRef idx="0">
            <a:schemeClr val="dk1"/>
          </a:effectRef>
          <a:fontRef idx="minor">
            <a:schemeClr val="dk1"/>
          </a:fontRef>
        </p:style>
        <p:txBody>
          <a:bodyPr/>
          <a:lstStyle/>
          <a:p>
            <a:r>
              <a:rPr lang="en-US" i="1" dirty="0"/>
              <a:t>Who cares if the park closes?</a:t>
            </a:r>
            <a:endParaRPr lang="en-US" dirty="0"/>
          </a:p>
          <a:p>
            <a:r>
              <a:rPr lang="en-US" i="1" dirty="0"/>
              <a:t>Who will maintain the city’s infrastructure if the council cuts this budget?</a:t>
            </a:r>
            <a:endParaRPr lang="en-US" dirty="0"/>
          </a:p>
          <a:p>
            <a:pPr marL="0" indent="0">
              <a:buNone/>
            </a:pPr>
            <a:endParaRPr lang="en-IN" dirty="0"/>
          </a:p>
        </p:txBody>
      </p:sp>
    </p:spTree>
    <p:extLst>
      <p:ext uri="{BB962C8B-B14F-4D97-AF65-F5344CB8AC3E}">
        <p14:creationId xmlns:p14="http://schemas.microsoft.com/office/powerpoint/2010/main" val="25645509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01040"/>
          </a:xfrm>
        </p:spPr>
        <p:style>
          <a:lnRef idx="2">
            <a:schemeClr val="dk1"/>
          </a:lnRef>
          <a:fillRef idx="1">
            <a:schemeClr val="lt1"/>
          </a:fillRef>
          <a:effectRef idx="0">
            <a:schemeClr val="dk1"/>
          </a:effectRef>
          <a:fontRef idx="minor">
            <a:schemeClr val="dk1"/>
          </a:fontRef>
        </p:style>
        <p:txBody>
          <a:bodyPr/>
          <a:lstStyle/>
          <a:p>
            <a:pPr algn="ctr"/>
            <a:r>
              <a:rPr lang="en-US" sz="4000" dirty="0">
                <a:latin typeface="Aharoni" pitchFamily="2" charset="-79"/>
                <a:cs typeface="Aharoni" pitchFamily="2" charset="-79"/>
              </a:rPr>
              <a:t>Funneling questions</a:t>
            </a:r>
            <a:endParaRPr lang="en-IN" dirty="0"/>
          </a:p>
        </p:txBody>
      </p:sp>
      <p:sp>
        <p:nvSpPr>
          <p:cNvPr id="3" name="Content Placeholder 2"/>
          <p:cNvSpPr>
            <a:spLocks noGrp="1"/>
          </p:cNvSpPr>
          <p:nvPr>
            <p:ph idx="1"/>
          </p:nvPr>
        </p:nvSpPr>
        <p:spPr>
          <a:xfrm>
            <a:off x="609600" y="1504950"/>
            <a:ext cx="8153400" cy="3242310"/>
          </a:xfrm>
        </p:spPr>
        <p:style>
          <a:lnRef idx="2">
            <a:schemeClr val="dk1"/>
          </a:lnRef>
          <a:fillRef idx="1">
            <a:schemeClr val="lt1"/>
          </a:fillRef>
          <a:effectRef idx="0">
            <a:schemeClr val="dk1"/>
          </a:effectRef>
          <a:fontRef idx="minor">
            <a:schemeClr val="dk1"/>
          </a:fontRef>
        </p:style>
        <p:txBody>
          <a:bodyPr>
            <a:normAutofit fontScale="92500"/>
          </a:bodyPr>
          <a:lstStyle/>
          <a:p>
            <a:r>
              <a:rPr lang="en-US" dirty="0"/>
              <a:t>Unlike other types, funnel questions are always a series of questions. Their sequence mimics a funnel structure in that they start broadly with open questions, then segue to closed questions. The sequence can also take the opposite form, such as starting narrowly with straightforward closed questions and broadening into subjective open questions.</a:t>
            </a:r>
            <a:endParaRPr lang="en-IN" dirty="0"/>
          </a:p>
        </p:txBody>
      </p:sp>
    </p:spTree>
    <p:extLst>
      <p:ext uri="{BB962C8B-B14F-4D97-AF65-F5344CB8AC3E}">
        <p14:creationId xmlns:p14="http://schemas.microsoft.com/office/powerpoint/2010/main" val="586734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010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sz="4400" dirty="0" smtClean="0">
                <a:latin typeface="Aharoni" pitchFamily="2" charset="-79"/>
                <a:cs typeface="Aharoni" pitchFamily="2" charset="-79"/>
              </a:rPr>
              <a:t>Funneling questions</a:t>
            </a:r>
            <a:endParaRPr lang="en-IN" dirty="0"/>
          </a:p>
        </p:txBody>
      </p:sp>
      <p:sp>
        <p:nvSpPr>
          <p:cNvPr id="3" name="Content Placeholder 2"/>
          <p:cNvSpPr>
            <a:spLocks noGrp="1"/>
          </p:cNvSpPr>
          <p:nvPr>
            <p:ph idx="1"/>
          </p:nvPr>
        </p:nvSpPr>
        <p:spPr>
          <a:xfrm>
            <a:off x="626125" y="2038350"/>
            <a:ext cx="8153400" cy="2209800"/>
          </a:xfrm>
        </p:spPr>
        <p:style>
          <a:lnRef idx="2">
            <a:schemeClr val="dk1"/>
          </a:lnRef>
          <a:fillRef idx="1">
            <a:schemeClr val="lt1"/>
          </a:fillRef>
          <a:effectRef idx="0">
            <a:schemeClr val="dk1"/>
          </a:effectRef>
          <a:fontRef idx="minor">
            <a:schemeClr val="dk1"/>
          </a:fontRef>
        </p:style>
        <p:txBody>
          <a:bodyPr/>
          <a:lstStyle/>
          <a:p>
            <a:r>
              <a:rPr lang="en-US" i="1" dirty="0"/>
              <a:t>Did you enjoy the presentation?</a:t>
            </a:r>
            <a:endParaRPr lang="en-US" dirty="0"/>
          </a:p>
          <a:p>
            <a:r>
              <a:rPr lang="en-US" i="1" dirty="0"/>
              <a:t>What did you like most about it?</a:t>
            </a:r>
            <a:endParaRPr lang="en-US" dirty="0"/>
          </a:p>
          <a:p>
            <a:r>
              <a:rPr lang="en-US" i="1" dirty="0"/>
              <a:t>What sorts of things would you have liked to add to the presentation?</a:t>
            </a:r>
            <a:endParaRPr lang="en-US" dirty="0"/>
          </a:p>
          <a:p>
            <a:endParaRPr lang="en-IN" dirty="0"/>
          </a:p>
        </p:txBody>
      </p:sp>
    </p:spTree>
    <p:extLst>
      <p:ext uri="{BB962C8B-B14F-4D97-AF65-F5344CB8AC3E}">
        <p14:creationId xmlns:p14="http://schemas.microsoft.com/office/powerpoint/2010/main" val="30366741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ctivity"/>
          <p:cNvPicPr>
            <a:picLocks noGrp="1" noChangeAspect="1" noChangeArrowheads="1"/>
          </p:cNvPicPr>
          <p:nvPr>
            <p:ph idx="1"/>
          </p:nvPr>
        </p:nvPicPr>
        <p:blipFill>
          <a:blip r:embed="rId3" cstate="print"/>
          <a:srcRect/>
          <a:stretch>
            <a:fillRect/>
          </a:stretch>
        </p:blipFill>
        <p:spPr bwMode="auto">
          <a:xfrm>
            <a:off x="2457450" y="1714500"/>
            <a:ext cx="4114800" cy="1593652"/>
          </a:xfrm>
          <a:prstGeom prst="rect">
            <a:avLst/>
          </a:prstGeom>
          <a:noFill/>
        </p:spPr>
      </p:pic>
    </p:spTree>
    <p:extLst>
      <p:ext uri="{BB962C8B-B14F-4D97-AF65-F5344CB8AC3E}">
        <p14:creationId xmlns:p14="http://schemas.microsoft.com/office/powerpoint/2010/main" val="1288510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AGLE BURGMAN\HR Training\TRAINING MATERIAL\download.jpg"/>
          <p:cNvPicPr/>
          <p:nvPr/>
        </p:nvPicPr>
        <p:blipFill rotWithShape="1">
          <a:blip r:embed="rId2">
            <a:extLst>
              <a:ext uri="{28A0092B-C50C-407E-A947-70E740481C1C}">
                <a14:useLocalDpi xmlns:a14="http://schemas.microsoft.com/office/drawing/2010/main" val="0"/>
              </a:ext>
            </a:extLst>
          </a:blip>
          <a:srcRect b="21891"/>
          <a:stretch/>
        </p:blipFill>
        <p:spPr bwMode="auto">
          <a:xfrm>
            <a:off x="498088" y="438150"/>
            <a:ext cx="8153400" cy="4286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420759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18110"/>
            <a:ext cx="8153400" cy="701040"/>
          </a:xfrm>
        </p:spPr>
        <p:txBody>
          <a:bodyPr>
            <a:normAutofit fontScale="90000"/>
          </a:bodyPr>
          <a:lstStyle/>
          <a:p>
            <a:pPr algn="ctr"/>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a:solidFill>
                  <a:srgbClr val="FF0000"/>
                </a:solidFill>
              </a:rPr>
              <a:t/>
            </a:r>
            <a:br>
              <a:rPr lang="en-US" dirty="0">
                <a:solidFill>
                  <a:srgbClr val="FF0000"/>
                </a:solidFill>
              </a:rPr>
            </a:br>
            <a:r>
              <a:rPr lang="en-US" dirty="0" smtClean="0">
                <a:solidFill>
                  <a:srgbClr val="FF0000"/>
                </a:solidFill>
              </a:rPr>
              <a:t>RAPPORT BUILDING</a:t>
            </a:r>
            <a:endParaRPr lang="en-US" dirty="0"/>
          </a:p>
        </p:txBody>
      </p:sp>
      <p:pic>
        <p:nvPicPr>
          <p:cNvPr id="3074" name="Picture 2" descr="8 Effective Ways to Build Customer Rap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57350"/>
            <a:ext cx="5105400" cy="316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504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IN" dirty="0" smtClean="0"/>
              <a:t>90 -10 principle to communicate</a:t>
            </a:r>
            <a:endParaRPr lang="en-IN" dirty="0"/>
          </a:p>
        </p:txBody>
      </p:sp>
      <p:pic>
        <p:nvPicPr>
          <p:cNvPr id="4098" name="Picture 2" descr="Piso and Beyond!: The 90/10 Principle by Stephen Cov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428750"/>
            <a:ext cx="38100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151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p:cNvGrpSpPr/>
        <p:nvPr/>
      </p:nvGrpSpPr>
      <p:grpSpPr>
        <a:xfrm>
          <a:off x="0" y="0"/>
          <a:ext cx="0" cy="0"/>
          <a:chOff x="0" y="0"/>
          <a:chExt cx="0" cy="0"/>
        </a:xfrm>
      </p:grpSpPr>
      <p:sp>
        <p:nvSpPr>
          <p:cNvPr id="95" name="Google Shape;95;p14"/>
          <p:cNvSpPr txBox="1"/>
          <p:nvPr/>
        </p:nvSpPr>
        <p:spPr>
          <a:xfrm>
            <a:off x="3614613" y="2216126"/>
            <a:ext cx="4995599" cy="1315715"/>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buClr>
                <a:srgbClr val="000000"/>
              </a:buClr>
              <a:buFont typeface="Arial"/>
              <a:buNone/>
            </a:pPr>
            <a:r>
              <a:rPr lang="en-US" sz="4050" b="1" kern="0">
                <a:solidFill>
                  <a:srgbClr val="262626"/>
                </a:solidFill>
                <a:latin typeface="Open Sans"/>
                <a:ea typeface="Open Sans"/>
                <a:cs typeface="Open Sans"/>
                <a:sym typeface="Open Sans"/>
              </a:rPr>
              <a:t>EFFECTIVE</a:t>
            </a:r>
            <a:endParaRPr sz="1050" kern="0">
              <a:solidFill>
                <a:srgbClr val="000000"/>
              </a:solidFill>
              <a:cs typeface="Arial"/>
              <a:sym typeface="Arial"/>
            </a:endParaRPr>
          </a:p>
          <a:p>
            <a:pPr algn="ctr">
              <a:buClr>
                <a:srgbClr val="000000"/>
              </a:buClr>
              <a:buFont typeface="Arial"/>
              <a:buNone/>
            </a:pPr>
            <a:r>
              <a:rPr lang="en-US" sz="4050" b="1" kern="0">
                <a:solidFill>
                  <a:srgbClr val="262626"/>
                </a:solidFill>
                <a:latin typeface="Open Sans"/>
                <a:ea typeface="Open Sans"/>
                <a:cs typeface="Open Sans"/>
                <a:sym typeface="Open Sans"/>
              </a:rPr>
              <a:t>PUBLIC SPEAKING</a:t>
            </a:r>
            <a:endParaRPr sz="1050" kern="0">
              <a:solidFill>
                <a:srgbClr val="000000"/>
              </a:solidFill>
              <a:cs typeface="Arial"/>
              <a:sym typeface="Arial"/>
            </a:endParaRPr>
          </a:p>
        </p:txBody>
      </p:sp>
    </p:spTree>
    <p:extLst>
      <p:ext uri="{BB962C8B-B14F-4D97-AF65-F5344CB8AC3E}">
        <p14:creationId xmlns:p14="http://schemas.microsoft.com/office/powerpoint/2010/main" val="4147414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1"/>
          </p:nvPr>
        </p:nvSpPr>
        <p:spPr>
          <a:xfrm>
            <a:off x="206590" y="1224932"/>
            <a:ext cx="7927589" cy="941666"/>
          </a:xfrm>
          <a:prstGeom prst="rect">
            <a:avLst/>
          </a:prstGeom>
          <a:solidFill>
            <a:schemeClr val="dk1">
              <a:alpha val="40000"/>
            </a:schemeClr>
          </a:solidFill>
          <a:ln>
            <a:noFill/>
          </a:ln>
        </p:spPr>
        <p:txBody>
          <a:bodyPr spcFirstLastPara="1" wrap="square" lIns="68569" tIns="34275" rIns="68569" bIns="34275" anchor="t" anchorCtr="0">
            <a:noAutofit/>
          </a:bodyPr>
          <a:lstStyle/>
          <a:p>
            <a:pPr marL="0" indent="0" algn="just">
              <a:lnSpc>
                <a:spcPct val="100000"/>
              </a:lnSpc>
              <a:spcBef>
                <a:spcPts val="0"/>
              </a:spcBef>
              <a:buClr>
                <a:schemeClr val="lt1"/>
              </a:buClr>
              <a:buSzPts val="3000"/>
              <a:buNone/>
            </a:pPr>
            <a:r>
              <a:rPr lang="en-US" sz="2250" dirty="0">
                <a:solidFill>
                  <a:schemeClr val="lt1"/>
                </a:solidFill>
              </a:rPr>
              <a:t>Public speaking can serve the purpose of transmitting information, telling a story, motivating people to act or encouraging people.</a:t>
            </a:r>
            <a:endParaRPr dirty="0"/>
          </a:p>
        </p:txBody>
      </p:sp>
      <p:sp>
        <p:nvSpPr>
          <p:cNvPr id="123" name="Google Shape;123;p18"/>
          <p:cNvSpPr/>
          <p:nvPr/>
        </p:nvSpPr>
        <p:spPr>
          <a:xfrm>
            <a:off x="233214" y="2495550"/>
            <a:ext cx="3791686" cy="2492990"/>
          </a:xfrm>
          <a:prstGeom prst="rect">
            <a:avLst/>
          </a:prstGeom>
          <a:solidFill>
            <a:srgbClr val="FFC000">
              <a:alpha val="40000"/>
            </a:srgbClr>
          </a:solidFill>
          <a:ln>
            <a:noFill/>
          </a:ln>
        </p:spPr>
        <p:txBody>
          <a:bodyPr spcFirstLastPara="1" wrap="square" lIns="68569" tIns="34275" rIns="68569" bIns="34275" anchor="t" anchorCtr="0">
            <a:noAutofit/>
          </a:bodyPr>
          <a:lstStyle/>
          <a:p>
            <a:pPr marL="342900" indent="-342900">
              <a:lnSpc>
                <a:spcPct val="150000"/>
              </a:lnSpc>
              <a:buClr>
                <a:srgbClr val="000000"/>
              </a:buClr>
              <a:buSzPts val="2800"/>
              <a:buFont typeface="Arial"/>
              <a:buChar char="•"/>
            </a:pPr>
            <a:r>
              <a:rPr lang="en-US" sz="2100" kern="0" dirty="0">
                <a:solidFill>
                  <a:srgbClr val="000000"/>
                </a:solidFill>
                <a:latin typeface="Calibri"/>
                <a:ea typeface="Calibri"/>
                <a:cs typeface="Calibri"/>
                <a:sym typeface="Calibri"/>
              </a:rPr>
              <a:t>Training / Motivating session</a:t>
            </a:r>
            <a:endParaRPr sz="1050" kern="0" dirty="0">
              <a:solidFill>
                <a:srgbClr val="000000"/>
              </a:solidFill>
              <a:cs typeface="Arial"/>
              <a:sym typeface="Arial"/>
            </a:endParaRPr>
          </a:p>
          <a:p>
            <a:pPr marL="342900" indent="-342900">
              <a:lnSpc>
                <a:spcPct val="150000"/>
              </a:lnSpc>
              <a:buClr>
                <a:srgbClr val="000000"/>
              </a:buClr>
              <a:buSzPts val="2800"/>
              <a:buFont typeface="Arial"/>
              <a:buChar char="•"/>
            </a:pPr>
            <a:r>
              <a:rPr lang="en-US" sz="2100" kern="0" dirty="0">
                <a:solidFill>
                  <a:srgbClr val="000000"/>
                </a:solidFill>
                <a:latin typeface="Calibri"/>
                <a:ea typeface="Calibri"/>
                <a:cs typeface="Calibri"/>
                <a:sym typeface="Calibri"/>
              </a:rPr>
              <a:t>Media / Press Meet</a:t>
            </a:r>
            <a:endParaRPr sz="1050" kern="0" dirty="0">
              <a:solidFill>
                <a:srgbClr val="000000"/>
              </a:solidFill>
              <a:cs typeface="Arial"/>
              <a:sym typeface="Arial"/>
            </a:endParaRPr>
          </a:p>
          <a:p>
            <a:pPr marL="342900" indent="-342900">
              <a:lnSpc>
                <a:spcPct val="150000"/>
              </a:lnSpc>
              <a:buClr>
                <a:srgbClr val="000000"/>
              </a:buClr>
              <a:buSzPts val="2800"/>
              <a:buFont typeface="Arial"/>
              <a:buChar char="•"/>
            </a:pPr>
            <a:r>
              <a:rPr lang="en-US" sz="2100" kern="0" dirty="0">
                <a:solidFill>
                  <a:srgbClr val="000000"/>
                </a:solidFill>
                <a:latin typeface="Calibri"/>
                <a:ea typeface="Calibri"/>
                <a:cs typeface="Calibri"/>
                <a:sym typeface="Calibri"/>
              </a:rPr>
              <a:t>Business Conference</a:t>
            </a:r>
            <a:endParaRPr sz="1050" kern="0" dirty="0">
              <a:solidFill>
                <a:srgbClr val="000000"/>
              </a:solidFill>
              <a:cs typeface="Arial"/>
              <a:sym typeface="Arial"/>
            </a:endParaRPr>
          </a:p>
          <a:p>
            <a:pPr marL="342900" indent="-342900">
              <a:lnSpc>
                <a:spcPct val="150000"/>
              </a:lnSpc>
              <a:buClr>
                <a:srgbClr val="000000"/>
              </a:buClr>
              <a:buSzPts val="2800"/>
              <a:buFont typeface="Arial"/>
              <a:buChar char="•"/>
            </a:pPr>
            <a:r>
              <a:rPr lang="en-US" sz="2100" kern="0" dirty="0">
                <a:solidFill>
                  <a:srgbClr val="000000"/>
                </a:solidFill>
                <a:latin typeface="Calibri"/>
                <a:ea typeface="Calibri"/>
                <a:cs typeface="Calibri"/>
                <a:sym typeface="Calibri"/>
              </a:rPr>
              <a:t>Party Conference</a:t>
            </a:r>
            <a:endParaRPr sz="1050" kern="0" dirty="0">
              <a:solidFill>
                <a:srgbClr val="000000"/>
              </a:solidFill>
              <a:cs typeface="Arial"/>
              <a:sym typeface="Arial"/>
            </a:endParaRPr>
          </a:p>
          <a:p>
            <a:pPr marL="342900" indent="-342900">
              <a:lnSpc>
                <a:spcPct val="150000"/>
              </a:lnSpc>
              <a:buClr>
                <a:srgbClr val="000000"/>
              </a:buClr>
              <a:buSzPts val="2800"/>
              <a:buFont typeface="Arial"/>
              <a:buChar char="•"/>
            </a:pPr>
            <a:r>
              <a:rPr lang="en-US" sz="2100" kern="0" dirty="0">
                <a:solidFill>
                  <a:srgbClr val="000000"/>
                </a:solidFill>
                <a:latin typeface="Calibri"/>
                <a:ea typeface="Calibri"/>
                <a:cs typeface="Calibri"/>
                <a:sym typeface="Calibri"/>
              </a:rPr>
              <a:t>Stage Presents, Etc . .  </a:t>
            </a:r>
            <a:endParaRPr sz="1050" kern="0" dirty="0">
              <a:solidFill>
                <a:srgbClr val="000000"/>
              </a:solidFill>
              <a:cs typeface="Arial"/>
              <a:sym typeface="Arial"/>
            </a:endParaRPr>
          </a:p>
        </p:txBody>
      </p:sp>
      <p:sp>
        <p:nvSpPr>
          <p:cNvPr id="124" name="Google Shape;124;p18"/>
          <p:cNvSpPr txBox="1"/>
          <p:nvPr/>
        </p:nvSpPr>
        <p:spPr>
          <a:xfrm>
            <a:off x="316524" y="173583"/>
            <a:ext cx="5093676" cy="648119"/>
          </a:xfrm>
          <a:prstGeom prst="rect">
            <a:avLst/>
          </a:prstGeom>
          <a:solidFill>
            <a:srgbClr val="FFC000">
              <a:alpha val="68627"/>
            </a:srgbClr>
          </a:solidFill>
          <a:ln>
            <a:noFill/>
          </a:ln>
        </p:spPr>
        <p:txBody>
          <a:bodyPr spcFirstLastPara="1" wrap="square" lIns="68569" tIns="34275" rIns="68569" bIns="34275" anchor="b" anchorCtr="0">
            <a:noAutofit/>
          </a:bodyPr>
          <a:lstStyle/>
          <a:p>
            <a:pPr>
              <a:lnSpc>
                <a:spcPct val="90000"/>
              </a:lnSpc>
              <a:buClr>
                <a:srgbClr val="000000"/>
              </a:buClr>
              <a:buSzPts val="5000"/>
              <a:buFont typeface="Calibri"/>
              <a:buNone/>
            </a:pPr>
            <a:r>
              <a:rPr lang="en-US" sz="2800" b="1" kern="0" dirty="0">
                <a:solidFill>
                  <a:srgbClr val="000000"/>
                </a:solidFill>
                <a:latin typeface="Calibri"/>
                <a:ea typeface="Calibri"/>
                <a:cs typeface="Calibri"/>
                <a:sym typeface="Calibri"/>
              </a:rPr>
              <a:t>USES </a:t>
            </a:r>
            <a:r>
              <a:rPr lang="en-US" sz="2800" b="1" kern="0" dirty="0" smtClean="0">
                <a:solidFill>
                  <a:srgbClr val="000000"/>
                </a:solidFill>
                <a:latin typeface="Calibri"/>
                <a:ea typeface="Calibri"/>
                <a:cs typeface="Calibri"/>
                <a:sym typeface="Calibri"/>
              </a:rPr>
              <a:t>OF </a:t>
            </a:r>
            <a:r>
              <a:rPr lang="en-US" sz="2800" b="1" dirty="0"/>
              <a:t>PUBLIC SPEAKING</a:t>
            </a:r>
            <a:endParaRPr sz="2800" b="1" kern="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4311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3">
                                            <p:txEl>
                                              <p:pRg st="0" end="0"/>
                                            </p:txEl>
                                          </p:spTgt>
                                        </p:tgtEl>
                                        <p:attrNameLst>
                                          <p:attrName>style.visibility</p:attrName>
                                        </p:attrNameLst>
                                      </p:cBhvr>
                                      <p:to>
                                        <p:strVal val="visible"/>
                                      </p:to>
                                    </p:set>
                                    <p:anim calcmode="lin" valueType="num">
                                      <p:cBhvr additive="base">
                                        <p:cTn id="7" dur="500"/>
                                        <p:tgtEl>
                                          <p:spTgt spid="1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3">
                                            <p:txEl>
                                              <p:pRg st="1" end="1"/>
                                            </p:txEl>
                                          </p:spTgt>
                                        </p:tgtEl>
                                        <p:attrNameLst>
                                          <p:attrName>style.visibility</p:attrName>
                                        </p:attrNameLst>
                                      </p:cBhvr>
                                      <p:to>
                                        <p:strVal val="visible"/>
                                      </p:to>
                                    </p:set>
                                    <p:anim calcmode="lin" valueType="num">
                                      <p:cBhvr additive="base">
                                        <p:cTn id="12" dur="500"/>
                                        <p:tgtEl>
                                          <p:spTgt spid="12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3">
                                            <p:txEl>
                                              <p:pRg st="2" end="2"/>
                                            </p:txEl>
                                          </p:spTgt>
                                        </p:tgtEl>
                                        <p:attrNameLst>
                                          <p:attrName>style.visibility</p:attrName>
                                        </p:attrNameLst>
                                      </p:cBhvr>
                                      <p:to>
                                        <p:strVal val="visible"/>
                                      </p:to>
                                    </p:set>
                                    <p:anim calcmode="lin" valueType="num">
                                      <p:cBhvr additive="base">
                                        <p:cTn id="17" dur="500"/>
                                        <p:tgtEl>
                                          <p:spTgt spid="12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3">
                                            <p:txEl>
                                              <p:pRg st="3" end="3"/>
                                            </p:txEl>
                                          </p:spTgt>
                                        </p:tgtEl>
                                        <p:attrNameLst>
                                          <p:attrName>style.visibility</p:attrName>
                                        </p:attrNameLst>
                                      </p:cBhvr>
                                      <p:to>
                                        <p:strVal val="visible"/>
                                      </p:to>
                                    </p:set>
                                    <p:anim calcmode="lin" valueType="num">
                                      <p:cBhvr additive="base">
                                        <p:cTn id="22" dur="500"/>
                                        <p:tgtEl>
                                          <p:spTgt spid="12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3">
                                            <p:txEl>
                                              <p:pRg st="4" end="4"/>
                                            </p:txEl>
                                          </p:spTgt>
                                        </p:tgtEl>
                                        <p:attrNameLst>
                                          <p:attrName>style.visibility</p:attrName>
                                        </p:attrNameLst>
                                      </p:cBhvr>
                                      <p:to>
                                        <p:strVal val="visible"/>
                                      </p:to>
                                    </p:set>
                                    <p:anim calcmode="lin" valueType="num">
                                      <p:cBhvr additive="base">
                                        <p:cTn id="27" dur="500"/>
                                        <p:tgtEl>
                                          <p:spTgt spid="123">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mt="65000"/>
          </a:blip>
          <a:stretch>
            <a:fillRect/>
          </a:stretch>
        </a:blipFill>
        <a:effectLst/>
      </p:bgPr>
    </p:bg>
    <p:spTree>
      <p:nvGrpSpPr>
        <p:cNvPr id="1" name="Shape 145"/>
        <p:cNvGrpSpPr/>
        <p:nvPr/>
      </p:nvGrpSpPr>
      <p:grpSpPr>
        <a:xfrm>
          <a:off x="0" y="0"/>
          <a:ext cx="0" cy="0"/>
          <a:chOff x="0" y="0"/>
          <a:chExt cx="0" cy="0"/>
        </a:xfrm>
      </p:grpSpPr>
      <p:sp>
        <p:nvSpPr>
          <p:cNvPr id="146" name="Google Shape;146;p21"/>
          <p:cNvSpPr txBox="1">
            <a:spLocks noGrp="1"/>
          </p:cNvSpPr>
          <p:nvPr>
            <p:ph type="body" idx="1"/>
          </p:nvPr>
        </p:nvSpPr>
        <p:spPr>
          <a:xfrm>
            <a:off x="159582" y="159484"/>
            <a:ext cx="4353511" cy="4767725"/>
          </a:xfrm>
          <a:prstGeom prst="rect">
            <a:avLst/>
          </a:prstGeom>
          <a:solidFill>
            <a:schemeClr val="dk1">
              <a:alpha val="48627"/>
            </a:schemeClr>
          </a:solidFill>
          <a:ln>
            <a:noFill/>
          </a:ln>
        </p:spPr>
        <p:txBody>
          <a:bodyPr spcFirstLastPara="1" wrap="square" lIns="68569" tIns="34275" rIns="68569" bIns="34275" anchor="t" anchorCtr="0">
            <a:noAutofit/>
          </a:bodyPr>
          <a:lstStyle/>
          <a:p>
            <a:pPr marL="171450" indent="-171450">
              <a:lnSpc>
                <a:spcPct val="100000"/>
              </a:lnSpc>
              <a:spcBef>
                <a:spcPts val="0"/>
              </a:spcBef>
              <a:buClr>
                <a:schemeClr val="lt1"/>
              </a:buClr>
              <a:buSzPts val="2400"/>
            </a:pPr>
            <a:r>
              <a:rPr lang="en-US" sz="1800" dirty="0">
                <a:solidFill>
                  <a:schemeClr val="lt1"/>
                </a:solidFill>
              </a:rPr>
              <a:t>Becoming </a:t>
            </a:r>
            <a:r>
              <a:rPr lang="en-US" sz="1800" dirty="0" smtClean="0">
                <a:solidFill>
                  <a:schemeClr val="lt1"/>
                </a:solidFill>
              </a:rPr>
              <a:t>more knowledgeable</a:t>
            </a:r>
            <a:endParaRPr dirty="0"/>
          </a:p>
          <a:p>
            <a:pPr marL="171450" indent="-171450">
              <a:lnSpc>
                <a:spcPct val="100000"/>
              </a:lnSpc>
              <a:buClr>
                <a:schemeClr val="lt1"/>
              </a:buClr>
              <a:buSzPts val="2400"/>
            </a:pPr>
            <a:r>
              <a:rPr lang="en-US" sz="1800" dirty="0">
                <a:solidFill>
                  <a:schemeClr val="lt1"/>
                </a:solidFill>
              </a:rPr>
              <a:t>Improve communication </a:t>
            </a:r>
            <a:r>
              <a:rPr lang="en-US" sz="1800" dirty="0" smtClean="0">
                <a:solidFill>
                  <a:schemeClr val="lt1"/>
                </a:solidFill>
              </a:rPr>
              <a:t>skills</a:t>
            </a:r>
            <a:endParaRPr sz="1800" dirty="0">
              <a:solidFill>
                <a:schemeClr val="lt1"/>
              </a:solidFill>
            </a:endParaRPr>
          </a:p>
          <a:p>
            <a:pPr marL="171450" indent="-171450">
              <a:lnSpc>
                <a:spcPct val="100000"/>
              </a:lnSpc>
              <a:buClr>
                <a:schemeClr val="lt1"/>
              </a:buClr>
              <a:buSzPts val="2400"/>
            </a:pPr>
            <a:r>
              <a:rPr lang="en-US" sz="1800" dirty="0">
                <a:solidFill>
                  <a:schemeClr val="lt1"/>
                </a:solidFill>
              </a:rPr>
              <a:t>Boost </a:t>
            </a:r>
            <a:r>
              <a:rPr lang="en-US" sz="1800" dirty="0" smtClean="0">
                <a:solidFill>
                  <a:schemeClr val="lt1"/>
                </a:solidFill>
              </a:rPr>
              <a:t>confidence</a:t>
            </a:r>
            <a:endParaRPr dirty="0"/>
          </a:p>
          <a:p>
            <a:pPr marL="171450" indent="-171450">
              <a:lnSpc>
                <a:spcPct val="100000"/>
              </a:lnSpc>
              <a:buClr>
                <a:schemeClr val="lt1"/>
              </a:buClr>
              <a:buSzPts val="2400"/>
            </a:pPr>
            <a:r>
              <a:rPr lang="en-US" sz="1800" dirty="0">
                <a:solidFill>
                  <a:schemeClr val="lt1"/>
                </a:solidFill>
              </a:rPr>
              <a:t>Learn to </a:t>
            </a:r>
            <a:r>
              <a:rPr lang="en-US" sz="1800" dirty="0" smtClean="0">
                <a:solidFill>
                  <a:schemeClr val="lt1"/>
                </a:solidFill>
              </a:rPr>
              <a:t>persuade</a:t>
            </a:r>
            <a:endParaRPr dirty="0"/>
          </a:p>
          <a:p>
            <a:pPr marL="171450" indent="-171450">
              <a:lnSpc>
                <a:spcPct val="100000"/>
              </a:lnSpc>
              <a:buClr>
                <a:schemeClr val="lt1"/>
              </a:buClr>
              <a:buSzPts val="2400"/>
            </a:pPr>
            <a:r>
              <a:rPr lang="en-US" sz="1800" dirty="0">
                <a:solidFill>
                  <a:schemeClr val="lt1"/>
                </a:solidFill>
              </a:rPr>
              <a:t>Build leadership skills</a:t>
            </a:r>
            <a:endParaRPr sz="1800" dirty="0">
              <a:solidFill>
                <a:schemeClr val="lt1"/>
              </a:solidFill>
            </a:endParaRPr>
          </a:p>
          <a:p>
            <a:pPr marL="171450" indent="-171450">
              <a:lnSpc>
                <a:spcPct val="100000"/>
              </a:lnSpc>
              <a:buClr>
                <a:schemeClr val="lt1"/>
              </a:buClr>
              <a:buSzPts val="2400"/>
            </a:pPr>
            <a:r>
              <a:rPr lang="en-US" sz="1800" dirty="0">
                <a:solidFill>
                  <a:schemeClr val="lt1"/>
                </a:solidFill>
              </a:rPr>
              <a:t>Expand your professional </a:t>
            </a:r>
            <a:r>
              <a:rPr lang="en-US" sz="1800" dirty="0" smtClean="0">
                <a:solidFill>
                  <a:schemeClr val="lt1"/>
                </a:solidFill>
              </a:rPr>
              <a:t>network</a:t>
            </a:r>
            <a:endParaRPr dirty="0"/>
          </a:p>
          <a:p>
            <a:pPr marL="171450" indent="-171450">
              <a:lnSpc>
                <a:spcPct val="100000"/>
              </a:lnSpc>
              <a:buClr>
                <a:schemeClr val="lt1"/>
              </a:buClr>
              <a:buSzPts val="2400"/>
            </a:pPr>
            <a:r>
              <a:rPr lang="en-US" sz="1800" dirty="0">
                <a:solidFill>
                  <a:schemeClr val="lt1"/>
                </a:solidFill>
              </a:rPr>
              <a:t>Personal </a:t>
            </a:r>
            <a:r>
              <a:rPr lang="en-US" sz="1800" dirty="0" smtClean="0">
                <a:solidFill>
                  <a:schemeClr val="lt1"/>
                </a:solidFill>
              </a:rPr>
              <a:t>satisfaction</a:t>
            </a:r>
            <a:endParaRPr sz="1800" dirty="0">
              <a:solidFill>
                <a:schemeClr val="lt1"/>
              </a:solidFill>
            </a:endParaRPr>
          </a:p>
          <a:p>
            <a:pPr marL="171450" indent="-171450">
              <a:lnSpc>
                <a:spcPct val="100000"/>
              </a:lnSpc>
              <a:buClr>
                <a:schemeClr val="lt1"/>
              </a:buClr>
              <a:buSzPts val="2400"/>
            </a:pPr>
            <a:r>
              <a:rPr lang="en-US" sz="1800" dirty="0">
                <a:solidFill>
                  <a:schemeClr val="lt1"/>
                </a:solidFill>
              </a:rPr>
              <a:t>Honing critical thinking and listening </a:t>
            </a:r>
            <a:r>
              <a:rPr lang="en-US" sz="1800" dirty="0" smtClean="0">
                <a:solidFill>
                  <a:schemeClr val="lt1"/>
                </a:solidFill>
              </a:rPr>
              <a:t>skills</a:t>
            </a:r>
            <a:endParaRPr dirty="0"/>
          </a:p>
          <a:p>
            <a:pPr marL="171450" indent="-171450">
              <a:lnSpc>
                <a:spcPct val="100000"/>
              </a:lnSpc>
              <a:buClr>
                <a:schemeClr val="lt1"/>
              </a:buClr>
              <a:buSzPts val="2400"/>
            </a:pPr>
            <a:r>
              <a:rPr lang="en-US" sz="1800" dirty="0">
                <a:solidFill>
                  <a:schemeClr val="lt1"/>
                </a:solidFill>
              </a:rPr>
              <a:t>Career </a:t>
            </a:r>
            <a:r>
              <a:rPr lang="en-US" sz="1800" dirty="0" smtClean="0">
                <a:solidFill>
                  <a:schemeClr val="lt1"/>
                </a:solidFill>
              </a:rPr>
              <a:t>advancement</a:t>
            </a:r>
            <a:endParaRPr sz="1800" dirty="0">
              <a:solidFill>
                <a:schemeClr val="lt1"/>
              </a:solidFill>
            </a:endParaRPr>
          </a:p>
          <a:p>
            <a:pPr marL="171450" indent="-171450">
              <a:lnSpc>
                <a:spcPct val="100000"/>
              </a:lnSpc>
              <a:buClr>
                <a:schemeClr val="lt1"/>
              </a:buClr>
              <a:buSzPts val="2400"/>
            </a:pPr>
            <a:r>
              <a:rPr lang="en-US" sz="1800" dirty="0">
                <a:solidFill>
                  <a:schemeClr val="lt1"/>
                </a:solidFill>
              </a:rPr>
              <a:t>Accomplishing professional and personal </a:t>
            </a:r>
            <a:r>
              <a:rPr lang="en-US" sz="1800" dirty="0" smtClean="0">
                <a:solidFill>
                  <a:schemeClr val="lt1"/>
                </a:solidFill>
              </a:rPr>
              <a:t>goals</a:t>
            </a:r>
            <a:endParaRPr dirty="0"/>
          </a:p>
          <a:p>
            <a:pPr marL="171450" indent="-171450">
              <a:lnSpc>
                <a:spcPct val="100000"/>
              </a:lnSpc>
              <a:buClr>
                <a:schemeClr val="lt1"/>
              </a:buClr>
              <a:buSzPts val="2400"/>
            </a:pPr>
            <a:r>
              <a:rPr lang="en-US" sz="1800" dirty="0">
                <a:solidFill>
                  <a:schemeClr val="lt1"/>
                </a:solidFill>
              </a:rPr>
              <a:t>Exploring and sharing values</a:t>
            </a:r>
            <a:endParaRPr dirty="0"/>
          </a:p>
          <a:p>
            <a:pPr marL="171450" indent="-171450">
              <a:lnSpc>
                <a:spcPct val="100000"/>
              </a:lnSpc>
              <a:buClr>
                <a:schemeClr val="lt1"/>
              </a:buClr>
              <a:buSzPts val="2400"/>
            </a:pPr>
            <a:r>
              <a:rPr lang="en-US" sz="1800" dirty="0">
                <a:solidFill>
                  <a:schemeClr val="lt1"/>
                </a:solidFill>
              </a:rPr>
              <a:t>Make new social </a:t>
            </a:r>
            <a:r>
              <a:rPr lang="en-US" sz="1800" dirty="0" smtClean="0">
                <a:solidFill>
                  <a:schemeClr val="lt1"/>
                </a:solidFill>
              </a:rPr>
              <a:t>connections</a:t>
            </a:r>
            <a:endParaRPr sz="1800" dirty="0">
              <a:solidFill>
                <a:schemeClr val="lt1"/>
              </a:solidFill>
            </a:endParaRPr>
          </a:p>
        </p:txBody>
      </p:sp>
      <p:sp>
        <p:nvSpPr>
          <p:cNvPr id="147" name="Google Shape;147;p21"/>
          <p:cNvSpPr/>
          <p:nvPr/>
        </p:nvSpPr>
        <p:spPr>
          <a:xfrm>
            <a:off x="4630910" y="1735156"/>
            <a:ext cx="4471327" cy="1269578"/>
          </a:xfrm>
          <a:prstGeom prst="rect">
            <a:avLst/>
          </a:prstGeom>
          <a:solidFill>
            <a:schemeClr val="dk1">
              <a:alpha val="49803"/>
            </a:schemeClr>
          </a:solidFill>
          <a:ln>
            <a:noFill/>
          </a:ln>
        </p:spPr>
        <p:txBody>
          <a:bodyPr spcFirstLastPara="1" wrap="square" lIns="68569" tIns="34275" rIns="68569" bIns="34275" anchor="t" anchorCtr="0">
            <a:noAutofit/>
          </a:bodyPr>
          <a:lstStyle/>
          <a:p>
            <a:pPr>
              <a:buClr>
                <a:srgbClr val="000000"/>
              </a:buClr>
              <a:buFont typeface="Arial"/>
              <a:buNone/>
            </a:pPr>
            <a:r>
              <a:rPr lang="en-US" sz="1950" kern="0">
                <a:solidFill>
                  <a:srgbClr val="FFFFFF"/>
                </a:solidFill>
                <a:latin typeface="Calibri"/>
                <a:ea typeface="Calibri"/>
                <a:cs typeface="Calibri"/>
                <a:sym typeface="Calibri"/>
              </a:rPr>
              <a:t>We’ve listed the top benefits of public speaking, which will encourage you to get out of your comfort zone and sign up to speak at a few events in the future.</a:t>
            </a:r>
            <a:endParaRPr sz="1050" kern="0">
              <a:solidFill>
                <a:srgbClr val="000000"/>
              </a:solidFill>
              <a:cs typeface="Arial"/>
              <a:sym typeface="Arial"/>
            </a:endParaRPr>
          </a:p>
        </p:txBody>
      </p:sp>
      <p:sp>
        <p:nvSpPr>
          <p:cNvPr id="148" name="Google Shape;148;p21"/>
          <p:cNvSpPr txBox="1"/>
          <p:nvPr/>
        </p:nvSpPr>
        <p:spPr>
          <a:xfrm>
            <a:off x="4820824" y="851065"/>
            <a:ext cx="3671667" cy="643598"/>
          </a:xfrm>
          <a:prstGeom prst="rect">
            <a:avLst/>
          </a:prstGeom>
          <a:solidFill>
            <a:schemeClr val="lt1">
              <a:alpha val="29803"/>
            </a:schemeClr>
          </a:solidFill>
          <a:ln>
            <a:noFill/>
          </a:ln>
        </p:spPr>
        <p:txBody>
          <a:bodyPr spcFirstLastPara="1" wrap="square" lIns="68569" tIns="34275" rIns="68569" bIns="34275" anchor="ctr" anchorCtr="0">
            <a:noAutofit/>
          </a:bodyPr>
          <a:lstStyle/>
          <a:p>
            <a:pPr>
              <a:lnSpc>
                <a:spcPct val="90000"/>
              </a:lnSpc>
              <a:buClr>
                <a:srgbClr val="000000"/>
              </a:buClr>
              <a:buSzPts val="5000"/>
              <a:buFont typeface="Calibri"/>
              <a:buNone/>
            </a:pPr>
            <a:r>
              <a:rPr lang="en-US" sz="3750" b="1" kern="0">
                <a:solidFill>
                  <a:srgbClr val="000000"/>
                </a:solidFill>
                <a:latin typeface="Calibri"/>
                <a:ea typeface="Calibri"/>
                <a:cs typeface="Calibri"/>
                <a:sym typeface="Calibri"/>
              </a:rPr>
              <a:t>PUBLIC SPEAKING </a:t>
            </a:r>
            <a:endParaRPr sz="3750" b="1" kern="0">
              <a:solidFill>
                <a:srgbClr val="000000"/>
              </a:solidFill>
              <a:latin typeface="Calibri"/>
              <a:ea typeface="Calibri"/>
              <a:cs typeface="Calibri"/>
              <a:sym typeface="Calibri"/>
            </a:endParaRPr>
          </a:p>
        </p:txBody>
      </p:sp>
      <p:sp>
        <p:nvSpPr>
          <p:cNvPr id="149" name="Google Shape;149;p21"/>
          <p:cNvSpPr txBox="1"/>
          <p:nvPr/>
        </p:nvSpPr>
        <p:spPr>
          <a:xfrm>
            <a:off x="4831374" y="159484"/>
            <a:ext cx="2711547" cy="648119"/>
          </a:xfrm>
          <a:prstGeom prst="rect">
            <a:avLst/>
          </a:prstGeom>
          <a:solidFill>
            <a:srgbClr val="FFC000">
              <a:alpha val="68627"/>
            </a:srgbClr>
          </a:solidFill>
          <a:ln>
            <a:noFill/>
          </a:ln>
        </p:spPr>
        <p:txBody>
          <a:bodyPr spcFirstLastPara="1" wrap="square" lIns="68569" tIns="34275" rIns="68569" bIns="34275" anchor="b" anchorCtr="0">
            <a:noAutofit/>
          </a:bodyPr>
          <a:lstStyle/>
          <a:p>
            <a:pPr>
              <a:lnSpc>
                <a:spcPct val="90000"/>
              </a:lnSpc>
              <a:buClr>
                <a:srgbClr val="000000"/>
              </a:buClr>
              <a:buSzPts val="5000"/>
              <a:buFont typeface="Calibri"/>
              <a:buNone/>
            </a:pPr>
            <a:r>
              <a:rPr lang="en-US" sz="3750" b="1" kern="0">
                <a:solidFill>
                  <a:srgbClr val="000000"/>
                </a:solidFill>
                <a:latin typeface="Calibri"/>
                <a:ea typeface="Calibri"/>
                <a:cs typeface="Calibri"/>
                <a:sym typeface="Calibri"/>
              </a:rPr>
              <a:t>BENEFITS OF</a:t>
            </a:r>
            <a:endParaRPr sz="3750" b="1"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012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 calcmode="lin" valueType="num">
                                      <p:cBhvr additive="base">
                                        <p:cTn id="7" dur="500"/>
                                        <p:tgtEl>
                                          <p:spTgt spid="14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6">
                                            <p:txEl>
                                              <p:pRg st="1" end="1"/>
                                            </p:txEl>
                                          </p:spTgt>
                                        </p:tgtEl>
                                        <p:attrNameLst>
                                          <p:attrName>style.visibility</p:attrName>
                                        </p:attrNameLst>
                                      </p:cBhvr>
                                      <p:to>
                                        <p:strVal val="visible"/>
                                      </p:to>
                                    </p:set>
                                    <p:anim calcmode="lin" valueType="num">
                                      <p:cBhvr additive="base">
                                        <p:cTn id="12" dur="500"/>
                                        <p:tgtEl>
                                          <p:spTgt spid="14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6">
                                            <p:txEl>
                                              <p:pRg st="2" end="2"/>
                                            </p:txEl>
                                          </p:spTgt>
                                        </p:tgtEl>
                                        <p:attrNameLst>
                                          <p:attrName>style.visibility</p:attrName>
                                        </p:attrNameLst>
                                      </p:cBhvr>
                                      <p:to>
                                        <p:strVal val="visible"/>
                                      </p:to>
                                    </p:set>
                                    <p:anim calcmode="lin" valueType="num">
                                      <p:cBhvr additive="base">
                                        <p:cTn id="17" dur="500"/>
                                        <p:tgtEl>
                                          <p:spTgt spid="14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46">
                                            <p:txEl>
                                              <p:pRg st="3" end="3"/>
                                            </p:txEl>
                                          </p:spTgt>
                                        </p:tgtEl>
                                        <p:attrNameLst>
                                          <p:attrName>style.visibility</p:attrName>
                                        </p:attrNameLst>
                                      </p:cBhvr>
                                      <p:to>
                                        <p:strVal val="visible"/>
                                      </p:to>
                                    </p:set>
                                    <p:anim calcmode="lin" valueType="num">
                                      <p:cBhvr additive="base">
                                        <p:cTn id="22" dur="500"/>
                                        <p:tgtEl>
                                          <p:spTgt spid="14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46">
                                            <p:txEl>
                                              <p:pRg st="4" end="4"/>
                                            </p:txEl>
                                          </p:spTgt>
                                        </p:tgtEl>
                                        <p:attrNameLst>
                                          <p:attrName>style.visibility</p:attrName>
                                        </p:attrNameLst>
                                      </p:cBhvr>
                                      <p:to>
                                        <p:strVal val="visible"/>
                                      </p:to>
                                    </p:set>
                                    <p:anim calcmode="lin" valueType="num">
                                      <p:cBhvr additive="base">
                                        <p:cTn id="27" dur="500"/>
                                        <p:tgtEl>
                                          <p:spTgt spid="146">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46">
                                            <p:txEl>
                                              <p:pRg st="5" end="5"/>
                                            </p:txEl>
                                          </p:spTgt>
                                        </p:tgtEl>
                                        <p:attrNameLst>
                                          <p:attrName>style.visibility</p:attrName>
                                        </p:attrNameLst>
                                      </p:cBhvr>
                                      <p:to>
                                        <p:strVal val="visible"/>
                                      </p:to>
                                    </p:set>
                                    <p:anim calcmode="lin" valueType="num">
                                      <p:cBhvr additive="base">
                                        <p:cTn id="32" dur="500"/>
                                        <p:tgtEl>
                                          <p:spTgt spid="146">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6">
                                            <p:txEl>
                                              <p:pRg st="6" end="6"/>
                                            </p:txEl>
                                          </p:spTgt>
                                        </p:tgtEl>
                                        <p:attrNameLst>
                                          <p:attrName>style.visibility</p:attrName>
                                        </p:attrNameLst>
                                      </p:cBhvr>
                                      <p:to>
                                        <p:strVal val="visible"/>
                                      </p:to>
                                    </p:set>
                                    <p:anim calcmode="lin" valueType="num">
                                      <p:cBhvr additive="base">
                                        <p:cTn id="37" dur="500"/>
                                        <p:tgtEl>
                                          <p:spTgt spid="146">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46">
                                            <p:txEl>
                                              <p:pRg st="7" end="7"/>
                                            </p:txEl>
                                          </p:spTgt>
                                        </p:tgtEl>
                                        <p:attrNameLst>
                                          <p:attrName>style.visibility</p:attrName>
                                        </p:attrNameLst>
                                      </p:cBhvr>
                                      <p:to>
                                        <p:strVal val="visible"/>
                                      </p:to>
                                    </p:set>
                                    <p:anim calcmode="lin" valueType="num">
                                      <p:cBhvr additive="base">
                                        <p:cTn id="42" dur="500"/>
                                        <p:tgtEl>
                                          <p:spTgt spid="146">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46">
                                            <p:txEl>
                                              <p:pRg st="8" end="8"/>
                                            </p:txEl>
                                          </p:spTgt>
                                        </p:tgtEl>
                                        <p:attrNameLst>
                                          <p:attrName>style.visibility</p:attrName>
                                        </p:attrNameLst>
                                      </p:cBhvr>
                                      <p:to>
                                        <p:strVal val="visible"/>
                                      </p:to>
                                    </p:set>
                                    <p:anim calcmode="lin" valueType="num">
                                      <p:cBhvr additive="base">
                                        <p:cTn id="47" dur="500"/>
                                        <p:tgtEl>
                                          <p:spTgt spid="146">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146">
                                            <p:txEl>
                                              <p:pRg st="9" end="9"/>
                                            </p:txEl>
                                          </p:spTgt>
                                        </p:tgtEl>
                                        <p:attrNameLst>
                                          <p:attrName>style.visibility</p:attrName>
                                        </p:attrNameLst>
                                      </p:cBhvr>
                                      <p:to>
                                        <p:strVal val="visible"/>
                                      </p:to>
                                    </p:set>
                                    <p:anim calcmode="lin" valueType="num">
                                      <p:cBhvr additive="base">
                                        <p:cTn id="52" dur="500"/>
                                        <p:tgtEl>
                                          <p:spTgt spid="146">
                                            <p:txEl>
                                              <p:pRg st="9" end="9"/>
                                            </p:txEl>
                                          </p:spTgt>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46">
                                            <p:txEl>
                                              <p:pRg st="10" end="10"/>
                                            </p:txEl>
                                          </p:spTgt>
                                        </p:tgtEl>
                                        <p:attrNameLst>
                                          <p:attrName>style.visibility</p:attrName>
                                        </p:attrNameLst>
                                      </p:cBhvr>
                                      <p:to>
                                        <p:strVal val="visible"/>
                                      </p:to>
                                    </p:set>
                                    <p:anim calcmode="lin" valueType="num">
                                      <p:cBhvr additive="base">
                                        <p:cTn id="57" dur="500"/>
                                        <p:tgtEl>
                                          <p:spTgt spid="146">
                                            <p:txEl>
                                              <p:pRg st="10" end="10"/>
                                            </p:txEl>
                                          </p:spTgt>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146">
                                            <p:txEl>
                                              <p:pRg st="11" end="11"/>
                                            </p:txEl>
                                          </p:spTgt>
                                        </p:tgtEl>
                                        <p:attrNameLst>
                                          <p:attrName>style.visibility</p:attrName>
                                        </p:attrNameLst>
                                      </p:cBhvr>
                                      <p:to>
                                        <p:strVal val="visible"/>
                                      </p:to>
                                    </p:set>
                                    <p:anim calcmode="lin" valueType="num">
                                      <p:cBhvr additive="base">
                                        <p:cTn id="62" dur="500"/>
                                        <p:tgtEl>
                                          <p:spTgt spid="146">
                                            <p:txEl>
                                              <p:pRg st="11" end="1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
        <p:nvSpPr>
          <p:cNvPr id="231" name="Google Shape;231;p28"/>
          <p:cNvSpPr/>
          <p:nvPr/>
        </p:nvSpPr>
        <p:spPr>
          <a:xfrm>
            <a:off x="221087" y="260978"/>
            <a:ext cx="5771750" cy="900247"/>
          </a:xfrm>
          <a:prstGeom prst="rect">
            <a:avLst/>
          </a:prstGeom>
          <a:solidFill>
            <a:srgbClr val="FFC000">
              <a:alpha val="80000"/>
            </a:srgbClr>
          </a:solidFill>
          <a:ln>
            <a:noFill/>
          </a:ln>
        </p:spPr>
        <p:txBody>
          <a:bodyPr spcFirstLastPara="1" wrap="square" lIns="68569" tIns="34275" rIns="68569" bIns="34275" anchor="t" anchorCtr="0">
            <a:noAutofit/>
          </a:bodyPr>
          <a:lstStyle/>
          <a:p>
            <a:pPr>
              <a:buClr>
                <a:srgbClr val="000000"/>
              </a:buClr>
              <a:buFont typeface="Arial"/>
              <a:buNone/>
            </a:pPr>
            <a:r>
              <a:rPr lang="en-US" sz="2700" b="1" kern="0">
                <a:solidFill>
                  <a:srgbClr val="000000"/>
                </a:solidFill>
                <a:latin typeface="Calibri"/>
                <a:ea typeface="Calibri"/>
                <a:cs typeface="Calibri"/>
                <a:sym typeface="Calibri"/>
              </a:rPr>
              <a:t>5 ESSENTIAL ELEMENTS IN SUCCESSFUL </a:t>
            </a:r>
            <a:endParaRPr sz="1050" kern="0">
              <a:solidFill>
                <a:srgbClr val="000000"/>
              </a:solidFill>
              <a:cs typeface="Arial"/>
              <a:sym typeface="Arial"/>
            </a:endParaRPr>
          </a:p>
          <a:p>
            <a:pPr>
              <a:buClr>
                <a:srgbClr val="000000"/>
              </a:buClr>
              <a:buFont typeface="Arial"/>
              <a:buNone/>
            </a:pPr>
            <a:r>
              <a:rPr lang="en-US" sz="2700" b="1" kern="0">
                <a:solidFill>
                  <a:srgbClr val="000000"/>
                </a:solidFill>
                <a:latin typeface="Calibri"/>
                <a:ea typeface="Calibri"/>
                <a:cs typeface="Calibri"/>
                <a:sym typeface="Calibri"/>
              </a:rPr>
              <a:t>PUBLIC SPEAKING</a:t>
            </a:r>
            <a:endParaRPr sz="5400" b="1" kern="0">
              <a:solidFill>
                <a:srgbClr val="000000"/>
              </a:solidFill>
              <a:latin typeface="Calibri"/>
              <a:ea typeface="Calibri"/>
              <a:cs typeface="Calibri"/>
              <a:sym typeface="Calibri"/>
            </a:endParaRPr>
          </a:p>
        </p:txBody>
      </p:sp>
      <p:sp>
        <p:nvSpPr>
          <p:cNvPr id="232" name="Google Shape;232;p28"/>
          <p:cNvSpPr/>
          <p:nvPr/>
        </p:nvSpPr>
        <p:spPr>
          <a:xfrm>
            <a:off x="1645441" y="1489154"/>
            <a:ext cx="6035519" cy="2782012"/>
          </a:xfrm>
          <a:prstGeom prst="rect">
            <a:avLst/>
          </a:prstGeom>
          <a:solidFill>
            <a:schemeClr val="dk1">
              <a:alpha val="49803"/>
            </a:schemeClr>
          </a:solidFill>
          <a:ln>
            <a:noFill/>
          </a:ln>
        </p:spPr>
        <p:txBody>
          <a:bodyPr spcFirstLastPara="1" wrap="square" lIns="68569" tIns="34275" rIns="68569" bIns="34275" anchor="t" anchorCtr="0">
            <a:noAutofit/>
          </a:bodyPr>
          <a:lstStyle/>
          <a:p>
            <a:pPr marL="342900" indent="-342900">
              <a:lnSpc>
                <a:spcPct val="150000"/>
              </a:lnSpc>
              <a:buClr>
                <a:srgbClr val="FFFFFF"/>
              </a:buClr>
              <a:buSzPts val="3200"/>
              <a:buFont typeface="Arial"/>
              <a:buChar char="•"/>
            </a:pPr>
            <a:r>
              <a:rPr lang="en-US" sz="2400" kern="0">
                <a:solidFill>
                  <a:srgbClr val="FFFFFF"/>
                </a:solidFill>
                <a:latin typeface="Calibri"/>
                <a:ea typeface="Calibri"/>
                <a:cs typeface="Calibri"/>
                <a:sym typeface="Calibri"/>
              </a:rPr>
              <a:t>Overcoming Your Fear</a:t>
            </a:r>
            <a:endParaRPr sz="1050" kern="0">
              <a:solidFill>
                <a:srgbClr val="000000"/>
              </a:solidFill>
              <a:cs typeface="Arial"/>
              <a:sym typeface="Arial"/>
            </a:endParaRPr>
          </a:p>
          <a:p>
            <a:pPr marL="342900" indent="-342900">
              <a:lnSpc>
                <a:spcPct val="150000"/>
              </a:lnSpc>
              <a:buClr>
                <a:srgbClr val="FFFFFF"/>
              </a:buClr>
              <a:buSzPts val="3200"/>
              <a:buFont typeface="Arial"/>
              <a:buChar char="•"/>
            </a:pPr>
            <a:r>
              <a:rPr lang="en-US" sz="2400" kern="0">
                <a:solidFill>
                  <a:srgbClr val="FFFFFF"/>
                </a:solidFill>
                <a:latin typeface="Calibri"/>
                <a:ea typeface="Calibri"/>
                <a:cs typeface="Calibri"/>
                <a:sym typeface="Calibri"/>
              </a:rPr>
              <a:t>Knowing Your Audience</a:t>
            </a:r>
            <a:endParaRPr sz="2400" b="1" kern="0">
              <a:solidFill>
                <a:srgbClr val="FFFFFF"/>
              </a:solidFill>
              <a:latin typeface="Calibri"/>
              <a:ea typeface="Calibri"/>
              <a:cs typeface="Calibri"/>
              <a:sym typeface="Calibri"/>
            </a:endParaRPr>
          </a:p>
          <a:p>
            <a:pPr marL="342900" indent="-342900">
              <a:lnSpc>
                <a:spcPct val="150000"/>
              </a:lnSpc>
              <a:buClr>
                <a:srgbClr val="FFFFFF"/>
              </a:buClr>
              <a:buSzPts val="3200"/>
              <a:buFont typeface="Arial"/>
              <a:buChar char="•"/>
            </a:pPr>
            <a:r>
              <a:rPr lang="en-US" sz="2400" kern="0">
                <a:solidFill>
                  <a:srgbClr val="FFFFFF"/>
                </a:solidFill>
                <a:latin typeface="Calibri"/>
                <a:ea typeface="Calibri"/>
                <a:cs typeface="Calibri"/>
                <a:sym typeface="Calibri"/>
              </a:rPr>
              <a:t>Researching Your Topic</a:t>
            </a:r>
            <a:endParaRPr sz="1050" kern="0">
              <a:solidFill>
                <a:srgbClr val="000000"/>
              </a:solidFill>
              <a:cs typeface="Arial"/>
              <a:sym typeface="Arial"/>
            </a:endParaRPr>
          </a:p>
          <a:p>
            <a:pPr marL="342900" indent="-342900">
              <a:lnSpc>
                <a:spcPct val="150000"/>
              </a:lnSpc>
              <a:buClr>
                <a:srgbClr val="FFFFFF"/>
              </a:buClr>
              <a:buSzPts val="3200"/>
              <a:buFont typeface="Arial"/>
              <a:buChar char="•"/>
            </a:pPr>
            <a:r>
              <a:rPr lang="en-US" sz="2400" kern="0">
                <a:solidFill>
                  <a:srgbClr val="FFFFFF"/>
                </a:solidFill>
                <a:latin typeface="Calibri"/>
                <a:ea typeface="Calibri"/>
                <a:cs typeface="Calibri"/>
                <a:sym typeface="Calibri"/>
              </a:rPr>
              <a:t>Having a Personality</a:t>
            </a:r>
            <a:endParaRPr sz="1050" kern="0">
              <a:solidFill>
                <a:srgbClr val="000000"/>
              </a:solidFill>
              <a:cs typeface="Arial"/>
              <a:sym typeface="Arial"/>
            </a:endParaRPr>
          </a:p>
          <a:p>
            <a:pPr marL="342900" indent="-342900">
              <a:lnSpc>
                <a:spcPct val="150000"/>
              </a:lnSpc>
              <a:buClr>
                <a:srgbClr val="FFFFFF"/>
              </a:buClr>
              <a:buSzPts val="3200"/>
              <a:buFont typeface="Arial"/>
              <a:buChar char="•"/>
            </a:pPr>
            <a:r>
              <a:rPr lang="en-US" sz="2400" kern="0">
                <a:solidFill>
                  <a:srgbClr val="FFFFFF"/>
                </a:solidFill>
                <a:latin typeface="Calibri"/>
                <a:ea typeface="Calibri"/>
                <a:cs typeface="Calibri"/>
                <a:sym typeface="Calibri"/>
              </a:rPr>
              <a:t>Encouraging Audience Participation</a:t>
            </a:r>
            <a:endParaRPr sz="2400" b="1"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805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625C5E"/>
        </a:solidFill>
        <a:effectLst/>
      </p:bgPr>
    </p:bg>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503405" y="224306"/>
            <a:ext cx="2665089" cy="647999"/>
          </a:xfrm>
          <a:prstGeom prst="rect">
            <a:avLst/>
          </a:prstGeom>
          <a:solidFill>
            <a:srgbClr val="FFC000">
              <a:alpha val="77647"/>
            </a:srgbClr>
          </a:solidFill>
          <a:ln>
            <a:noFill/>
          </a:ln>
        </p:spPr>
        <p:txBody>
          <a:bodyPr spcFirstLastPara="1" wrap="square" lIns="68569" tIns="34275" rIns="68569" bIns="34275" anchor="ctr" anchorCtr="0">
            <a:noAutofit/>
          </a:bodyPr>
          <a:lstStyle/>
          <a:p>
            <a:pPr>
              <a:buSzPts val="4800"/>
            </a:pPr>
            <a:r>
              <a:rPr lang="en-US" sz="3600" b="1"/>
              <a:t>The Three </a:t>
            </a:r>
            <a:r>
              <a:rPr lang="en-US" sz="3600" b="1">
                <a:solidFill>
                  <a:schemeClr val="lt1"/>
                </a:solidFill>
              </a:rPr>
              <a:t>E</a:t>
            </a:r>
            <a:r>
              <a:rPr lang="en-US" sz="3600" b="1"/>
              <a:t>’s</a:t>
            </a:r>
            <a:r>
              <a:rPr lang="en-US" sz="3600" b="1">
                <a:solidFill>
                  <a:schemeClr val="lt1"/>
                </a:solidFill>
              </a:rPr>
              <a:t> </a:t>
            </a:r>
            <a:endParaRPr/>
          </a:p>
        </p:txBody>
      </p:sp>
      <p:sp>
        <p:nvSpPr>
          <p:cNvPr id="295" name="Google Shape;295;p36"/>
          <p:cNvSpPr txBox="1">
            <a:spLocks noGrp="1"/>
          </p:cNvSpPr>
          <p:nvPr>
            <p:ph type="body" idx="1"/>
          </p:nvPr>
        </p:nvSpPr>
        <p:spPr>
          <a:xfrm>
            <a:off x="400349" y="986493"/>
            <a:ext cx="6527601" cy="879985"/>
          </a:xfrm>
          <a:prstGeom prst="rect">
            <a:avLst/>
          </a:prstGeom>
          <a:noFill/>
          <a:ln>
            <a:noFill/>
          </a:ln>
        </p:spPr>
        <p:txBody>
          <a:bodyPr spcFirstLastPara="1" wrap="square" lIns="68569" tIns="34275" rIns="68569" bIns="34275" anchor="t" anchorCtr="0">
            <a:normAutofit/>
          </a:bodyPr>
          <a:lstStyle/>
          <a:p>
            <a:pPr marL="0" indent="0">
              <a:spcBef>
                <a:spcPts val="0"/>
              </a:spcBef>
              <a:buClr>
                <a:schemeClr val="lt1"/>
              </a:buClr>
              <a:buSzPts val="2800"/>
              <a:buNone/>
            </a:pPr>
            <a:r>
              <a:rPr lang="en-US">
                <a:solidFill>
                  <a:schemeClr val="lt1"/>
                </a:solidFill>
              </a:rPr>
              <a:t>In order to become an effective speaker, always remember the three E’s:</a:t>
            </a:r>
            <a:endParaRPr/>
          </a:p>
        </p:txBody>
      </p:sp>
      <p:pic>
        <p:nvPicPr>
          <p:cNvPr id="296" name="Google Shape;296;p36"/>
          <p:cNvPicPr preferRelativeResize="0"/>
          <p:nvPr/>
        </p:nvPicPr>
        <p:blipFill rotWithShape="1">
          <a:blip r:embed="rId3">
            <a:alphaModFix/>
          </a:blip>
          <a:srcRect/>
          <a:stretch/>
        </p:blipFill>
        <p:spPr>
          <a:xfrm>
            <a:off x="4800600" y="1980665"/>
            <a:ext cx="4132757" cy="2888992"/>
          </a:xfrm>
          <a:prstGeom prst="rect">
            <a:avLst/>
          </a:prstGeom>
          <a:noFill/>
          <a:ln>
            <a:noFill/>
          </a:ln>
          <a:effectLst>
            <a:outerShdw blurRad="292100" dist="139700" dir="2700000" algn="tl" rotWithShape="0">
              <a:srgbClr val="333333">
                <a:alpha val="64705"/>
              </a:srgbClr>
            </a:outerShdw>
          </a:effectLst>
        </p:spPr>
      </p:pic>
      <p:sp>
        <p:nvSpPr>
          <p:cNvPr id="297" name="Google Shape;297;p36"/>
          <p:cNvSpPr txBox="1"/>
          <p:nvPr/>
        </p:nvSpPr>
        <p:spPr>
          <a:xfrm>
            <a:off x="628268" y="1980665"/>
            <a:ext cx="2825098" cy="2146711"/>
          </a:xfrm>
          <a:prstGeom prst="rect">
            <a:avLst/>
          </a:prstGeom>
          <a:noFill/>
          <a:ln>
            <a:noFill/>
          </a:ln>
        </p:spPr>
        <p:txBody>
          <a:bodyPr spcFirstLastPara="1" wrap="square" lIns="68569" tIns="34275" rIns="68569" bIns="34275" anchor="t" anchorCtr="0">
            <a:spAutoFit/>
          </a:bodyPr>
          <a:lstStyle/>
          <a:p>
            <a:pPr>
              <a:lnSpc>
                <a:spcPct val="150000"/>
              </a:lnSpc>
              <a:buClr>
                <a:srgbClr val="000000"/>
              </a:buClr>
              <a:buFont typeface="Arial"/>
              <a:buNone/>
            </a:pPr>
            <a:r>
              <a:rPr lang="en-US" sz="3000" b="1" kern="0">
                <a:solidFill>
                  <a:srgbClr val="00B050"/>
                </a:solidFill>
                <a:latin typeface="Calibri"/>
                <a:ea typeface="Calibri"/>
                <a:cs typeface="Calibri"/>
                <a:sym typeface="Calibri"/>
              </a:rPr>
              <a:t>E</a:t>
            </a:r>
            <a:r>
              <a:rPr lang="en-US" sz="3000" b="1" kern="0">
                <a:solidFill>
                  <a:srgbClr val="FFFFFF"/>
                </a:solidFill>
                <a:latin typeface="Calibri"/>
                <a:ea typeface="Calibri"/>
                <a:cs typeface="Calibri"/>
                <a:sym typeface="Calibri"/>
              </a:rPr>
              <a:t>nergize</a:t>
            </a:r>
            <a:endParaRPr sz="1050" kern="0">
              <a:solidFill>
                <a:srgbClr val="000000"/>
              </a:solidFill>
              <a:cs typeface="Arial"/>
              <a:sym typeface="Arial"/>
            </a:endParaRPr>
          </a:p>
          <a:p>
            <a:pPr>
              <a:lnSpc>
                <a:spcPct val="150000"/>
              </a:lnSpc>
              <a:buClr>
                <a:srgbClr val="000000"/>
              </a:buClr>
              <a:buFont typeface="Arial"/>
              <a:buNone/>
            </a:pPr>
            <a:r>
              <a:rPr lang="en-US" sz="3000" b="1" kern="0">
                <a:solidFill>
                  <a:srgbClr val="00B050"/>
                </a:solidFill>
                <a:latin typeface="Calibri"/>
                <a:ea typeface="Calibri"/>
                <a:cs typeface="Calibri"/>
                <a:sym typeface="Calibri"/>
              </a:rPr>
              <a:t>E</a:t>
            </a:r>
            <a:r>
              <a:rPr lang="en-US" sz="3000" b="1" kern="0">
                <a:solidFill>
                  <a:srgbClr val="FFFFFF"/>
                </a:solidFill>
                <a:latin typeface="Calibri"/>
                <a:ea typeface="Calibri"/>
                <a:cs typeface="Calibri"/>
                <a:sym typeface="Calibri"/>
              </a:rPr>
              <a:t>ntertain</a:t>
            </a:r>
            <a:endParaRPr sz="1050" kern="0">
              <a:solidFill>
                <a:srgbClr val="000000"/>
              </a:solidFill>
              <a:cs typeface="Arial"/>
              <a:sym typeface="Arial"/>
            </a:endParaRPr>
          </a:p>
          <a:p>
            <a:pPr>
              <a:lnSpc>
                <a:spcPct val="150000"/>
              </a:lnSpc>
              <a:buClr>
                <a:srgbClr val="000000"/>
              </a:buClr>
              <a:buFont typeface="Arial"/>
              <a:buNone/>
            </a:pPr>
            <a:r>
              <a:rPr lang="en-US" sz="3000" b="1" kern="0">
                <a:solidFill>
                  <a:srgbClr val="00B050"/>
                </a:solidFill>
                <a:latin typeface="Calibri"/>
                <a:ea typeface="Calibri"/>
                <a:cs typeface="Calibri"/>
                <a:sym typeface="Calibri"/>
              </a:rPr>
              <a:t>E</a:t>
            </a:r>
            <a:r>
              <a:rPr lang="en-US" sz="3000" b="1" kern="0">
                <a:solidFill>
                  <a:srgbClr val="FFFFFF"/>
                </a:solidFill>
                <a:latin typeface="Calibri"/>
                <a:ea typeface="Calibri"/>
                <a:cs typeface="Calibri"/>
                <a:sym typeface="Calibri"/>
              </a:rPr>
              <a:t>ducate</a:t>
            </a:r>
            <a:endParaRPr sz="3000" b="1"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72377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xEl>
                                              <p:pRg st="0" end="0"/>
                                            </p:txEl>
                                          </p:spTgt>
                                        </p:tgtEl>
                                        <p:attrNameLst>
                                          <p:attrName>style.visibility</p:attrName>
                                        </p:attrNameLst>
                                      </p:cBhvr>
                                      <p:to>
                                        <p:strVal val="visible"/>
                                      </p:to>
                                    </p:set>
                                    <p:animEffect transition="in" filter="fade">
                                      <p:cBhvr>
                                        <p:cTn id="7" dur="1000"/>
                                        <p:tgtEl>
                                          <p:spTgt spid="2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7">
                                            <p:txEl>
                                              <p:pRg st="1" end="1"/>
                                            </p:txEl>
                                          </p:spTgt>
                                        </p:tgtEl>
                                        <p:attrNameLst>
                                          <p:attrName>style.visibility</p:attrName>
                                        </p:attrNameLst>
                                      </p:cBhvr>
                                      <p:to>
                                        <p:strVal val="visible"/>
                                      </p:to>
                                    </p:set>
                                    <p:animEffect transition="in" filter="fade">
                                      <p:cBhvr>
                                        <p:cTn id="12" dur="1000"/>
                                        <p:tgtEl>
                                          <p:spTgt spid="2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7">
                                            <p:txEl>
                                              <p:pRg st="2" end="2"/>
                                            </p:txEl>
                                          </p:spTgt>
                                        </p:tgtEl>
                                        <p:attrNameLst>
                                          <p:attrName>style.visibility</p:attrName>
                                        </p:attrNameLst>
                                      </p:cBhvr>
                                      <p:to>
                                        <p:strVal val="visible"/>
                                      </p:to>
                                    </p:set>
                                    <p:animEffect transition="in" filter="fade">
                                      <p:cBhvr>
                                        <p:cTn id="17" dur="1000"/>
                                        <p:tgtEl>
                                          <p:spTgt spid="2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mt="75000"/>
          </a:blip>
          <a:stretch>
            <a:fillRect/>
          </a:stretch>
        </a:blipFill>
        <a:effectLst/>
      </p:bgPr>
    </p:bg>
    <p:spTree>
      <p:nvGrpSpPr>
        <p:cNvPr id="1" name="Shape 354"/>
        <p:cNvGrpSpPr/>
        <p:nvPr/>
      </p:nvGrpSpPr>
      <p:grpSpPr>
        <a:xfrm>
          <a:off x="0" y="0"/>
          <a:ext cx="0" cy="0"/>
          <a:chOff x="0" y="0"/>
          <a:chExt cx="0" cy="0"/>
        </a:xfrm>
      </p:grpSpPr>
      <p:sp>
        <p:nvSpPr>
          <p:cNvPr id="355" name="Google Shape;355;p44"/>
          <p:cNvSpPr txBox="1">
            <a:spLocks noGrp="1"/>
          </p:cNvSpPr>
          <p:nvPr>
            <p:ph type="title"/>
          </p:nvPr>
        </p:nvSpPr>
        <p:spPr>
          <a:xfrm>
            <a:off x="427288" y="463135"/>
            <a:ext cx="5407288" cy="518087"/>
          </a:xfrm>
          <a:prstGeom prst="rect">
            <a:avLst/>
          </a:prstGeom>
          <a:solidFill>
            <a:srgbClr val="FFC000"/>
          </a:solidFill>
          <a:ln>
            <a:noFill/>
          </a:ln>
        </p:spPr>
        <p:txBody>
          <a:bodyPr spcFirstLastPara="1" wrap="square" lIns="68569" tIns="34275" rIns="68569" bIns="34275" anchor="ctr" anchorCtr="0">
            <a:normAutofit/>
          </a:bodyPr>
          <a:lstStyle/>
          <a:p>
            <a:pPr>
              <a:buSzPts val="3600"/>
            </a:pPr>
            <a:r>
              <a:rPr lang="en-US" sz="2700" b="1"/>
              <a:t>YOU CAN REDUCE STAGE FRIGHT BY</a:t>
            </a:r>
            <a:endParaRPr/>
          </a:p>
        </p:txBody>
      </p:sp>
      <p:sp>
        <p:nvSpPr>
          <p:cNvPr id="356" name="Google Shape;356;p44"/>
          <p:cNvSpPr txBox="1">
            <a:spLocks noGrp="1"/>
          </p:cNvSpPr>
          <p:nvPr>
            <p:ph type="body" idx="1"/>
          </p:nvPr>
        </p:nvSpPr>
        <p:spPr>
          <a:xfrm>
            <a:off x="304800" y="3714750"/>
            <a:ext cx="4236152" cy="1336902"/>
          </a:xfrm>
          <a:prstGeom prst="rect">
            <a:avLst/>
          </a:prstGeom>
          <a:solidFill>
            <a:schemeClr val="dk1">
              <a:alpha val="29803"/>
            </a:schemeClr>
          </a:solidFill>
          <a:ln>
            <a:noFill/>
          </a:ln>
        </p:spPr>
        <p:txBody>
          <a:bodyPr spcFirstLastPara="1" wrap="square" lIns="68569" tIns="34275" rIns="68569" bIns="34275" anchor="t" anchorCtr="0">
            <a:normAutofit fontScale="70000" lnSpcReduction="20000"/>
          </a:bodyPr>
          <a:lstStyle/>
          <a:p>
            <a:pPr marL="171450" indent="-171450">
              <a:spcBef>
                <a:spcPts val="0"/>
              </a:spcBef>
              <a:buClr>
                <a:schemeClr val="lt1"/>
              </a:buClr>
              <a:buSzPts val="2800"/>
            </a:pPr>
            <a:r>
              <a:rPr lang="en-US" dirty="0">
                <a:solidFill>
                  <a:schemeClr val="lt1"/>
                </a:solidFill>
              </a:rPr>
              <a:t>Preparation &amp; rehearsing	75%</a:t>
            </a:r>
            <a:endParaRPr dirty="0"/>
          </a:p>
          <a:p>
            <a:pPr marL="171450" indent="-171450">
              <a:buClr>
                <a:schemeClr val="lt1"/>
              </a:buClr>
              <a:buSzPts val="2800"/>
            </a:pPr>
            <a:r>
              <a:rPr lang="en-US" dirty="0">
                <a:solidFill>
                  <a:schemeClr val="lt1"/>
                </a:solidFill>
              </a:rPr>
              <a:t>Deep breathing			15%</a:t>
            </a:r>
            <a:endParaRPr dirty="0"/>
          </a:p>
          <a:p>
            <a:pPr marL="171450" indent="-171450">
              <a:buClr>
                <a:schemeClr val="lt1"/>
              </a:buClr>
              <a:buSzPts val="2800"/>
            </a:pPr>
            <a:r>
              <a:rPr lang="en-US" dirty="0">
                <a:solidFill>
                  <a:schemeClr val="lt1"/>
                </a:solidFill>
              </a:rPr>
              <a:t>Mind Control		          </a:t>
            </a:r>
            <a:r>
              <a:rPr lang="en-US" dirty="0" smtClean="0">
                <a:solidFill>
                  <a:schemeClr val="lt1"/>
                </a:solidFill>
              </a:rPr>
              <a:t>      10</a:t>
            </a:r>
            <a:r>
              <a:rPr lang="en-US" dirty="0">
                <a:solidFill>
                  <a:schemeClr val="lt1"/>
                </a:solidFill>
              </a:rPr>
              <a:t>%</a:t>
            </a:r>
            <a:endParaRPr dirty="0"/>
          </a:p>
        </p:txBody>
      </p:sp>
    </p:spTree>
    <p:extLst>
      <p:ext uri="{BB962C8B-B14F-4D97-AF65-F5344CB8AC3E}">
        <p14:creationId xmlns:p14="http://schemas.microsoft.com/office/powerpoint/2010/main" val="3106524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1"/>
        <p:cNvGrpSpPr/>
        <p:nvPr/>
      </p:nvGrpSpPr>
      <p:grpSpPr>
        <a:xfrm>
          <a:off x="0" y="0"/>
          <a:ext cx="0" cy="0"/>
          <a:chOff x="0" y="0"/>
          <a:chExt cx="0" cy="0"/>
        </a:xfrm>
      </p:grpSpPr>
      <p:sp>
        <p:nvSpPr>
          <p:cNvPr id="362" name="Google Shape;362;p45"/>
          <p:cNvSpPr txBox="1">
            <a:spLocks noGrp="1"/>
          </p:cNvSpPr>
          <p:nvPr>
            <p:ph type="body" idx="1"/>
          </p:nvPr>
        </p:nvSpPr>
        <p:spPr>
          <a:xfrm>
            <a:off x="4493455" y="1737023"/>
            <a:ext cx="4419600" cy="2926043"/>
          </a:xfrm>
          <a:prstGeom prst="rect">
            <a:avLst/>
          </a:prstGeom>
          <a:solidFill>
            <a:schemeClr val="dk1">
              <a:alpha val="49803"/>
            </a:schemeClr>
          </a:solidFill>
          <a:ln>
            <a:noFill/>
          </a:ln>
        </p:spPr>
        <p:txBody>
          <a:bodyPr spcFirstLastPara="1" wrap="square" lIns="68569" tIns="34275" rIns="68569" bIns="34275" anchor="ctr" anchorCtr="0">
            <a:noAutofit/>
          </a:bodyPr>
          <a:lstStyle/>
          <a:p>
            <a:pPr marL="171450" indent="-171450">
              <a:lnSpc>
                <a:spcPct val="150000"/>
              </a:lnSpc>
              <a:spcBef>
                <a:spcPts val="0"/>
              </a:spcBef>
              <a:buClr>
                <a:schemeClr val="lt1"/>
              </a:buClr>
              <a:buSzPts val="2400"/>
            </a:pPr>
            <a:r>
              <a:rPr lang="en-US" sz="1800">
                <a:solidFill>
                  <a:schemeClr val="lt1"/>
                </a:solidFill>
              </a:rPr>
              <a:t>Don’t Just reading from your notes / Slides</a:t>
            </a:r>
            <a:endParaRPr/>
          </a:p>
          <a:p>
            <a:pPr marL="171450" indent="-171450">
              <a:lnSpc>
                <a:spcPct val="150000"/>
              </a:lnSpc>
              <a:buClr>
                <a:schemeClr val="lt1"/>
              </a:buClr>
              <a:buSzPts val="2400"/>
            </a:pPr>
            <a:r>
              <a:rPr lang="en-US" sz="1800">
                <a:solidFill>
                  <a:schemeClr val="lt1"/>
                </a:solidFill>
              </a:rPr>
              <a:t>Don’t use jargon or acronyms</a:t>
            </a:r>
            <a:endParaRPr/>
          </a:p>
          <a:p>
            <a:pPr marL="171450" indent="-171450">
              <a:lnSpc>
                <a:spcPct val="150000"/>
              </a:lnSpc>
              <a:buClr>
                <a:schemeClr val="lt1"/>
              </a:buClr>
              <a:buSzPts val="2400"/>
            </a:pPr>
            <a:r>
              <a:rPr lang="en-US" sz="1800">
                <a:solidFill>
                  <a:schemeClr val="lt1"/>
                </a:solidFill>
              </a:rPr>
              <a:t>Don’t overwhelm with statistics</a:t>
            </a:r>
            <a:endParaRPr/>
          </a:p>
          <a:p>
            <a:pPr marL="171450" indent="-171450">
              <a:lnSpc>
                <a:spcPct val="150000"/>
              </a:lnSpc>
              <a:buClr>
                <a:schemeClr val="lt1"/>
              </a:buClr>
              <a:buSzPts val="2400"/>
            </a:pPr>
            <a:r>
              <a:rPr lang="en-US" sz="1800">
                <a:solidFill>
                  <a:schemeClr val="lt1"/>
                </a:solidFill>
              </a:rPr>
              <a:t>Don’t use sarcasm</a:t>
            </a:r>
            <a:endParaRPr/>
          </a:p>
          <a:p>
            <a:pPr marL="171450" indent="-171450">
              <a:lnSpc>
                <a:spcPct val="150000"/>
              </a:lnSpc>
              <a:buClr>
                <a:schemeClr val="lt1"/>
              </a:buClr>
              <a:buSzPts val="2400"/>
            </a:pPr>
            <a:r>
              <a:rPr lang="en-US" sz="1800">
                <a:solidFill>
                  <a:schemeClr val="lt1"/>
                </a:solidFill>
              </a:rPr>
              <a:t>Do not lean on podium</a:t>
            </a:r>
            <a:endParaRPr sz="1800">
              <a:solidFill>
                <a:schemeClr val="lt1"/>
              </a:solidFill>
            </a:endParaRPr>
          </a:p>
          <a:p>
            <a:pPr marL="171450" indent="-171450">
              <a:lnSpc>
                <a:spcPct val="150000"/>
              </a:lnSpc>
              <a:buClr>
                <a:schemeClr val="lt1"/>
              </a:buClr>
              <a:buSzPts val="2400"/>
            </a:pPr>
            <a:r>
              <a:rPr lang="en-US" sz="1800">
                <a:solidFill>
                  <a:schemeClr val="lt1"/>
                </a:solidFill>
              </a:rPr>
              <a:t>Don’t go over your allotted time</a:t>
            </a:r>
            <a:endParaRPr/>
          </a:p>
        </p:txBody>
      </p:sp>
      <p:sp>
        <p:nvSpPr>
          <p:cNvPr id="363" name="Google Shape;363;p45"/>
          <p:cNvSpPr/>
          <p:nvPr/>
        </p:nvSpPr>
        <p:spPr>
          <a:xfrm>
            <a:off x="230945" y="1737024"/>
            <a:ext cx="4188656" cy="2926042"/>
          </a:xfrm>
          <a:prstGeom prst="rect">
            <a:avLst/>
          </a:prstGeom>
          <a:solidFill>
            <a:schemeClr val="dk1">
              <a:alpha val="49803"/>
            </a:schemeClr>
          </a:solidFill>
          <a:ln>
            <a:noFill/>
          </a:ln>
        </p:spPr>
        <p:txBody>
          <a:bodyPr spcFirstLastPara="1" wrap="square" lIns="68569" tIns="34275" rIns="68569" bIns="34275" anchor="t" anchorCtr="0">
            <a:noAutofit/>
          </a:bodyPr>
          <a:lstStyle/>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Stick to key points</a:t>
            </a:r>
            <a:endParaRPr sz="1050" kern="0">
              <a:solidFill>
                <a:srgbClr val="000000"/>
              </a:solidFill>
              <a:cs typeface="Arial"/>
              <a:sym typeface="Arial"/>
            </a:endParaRPr>
          </a:p>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Articulate clearly</a:t>
            </a:r>
            <a:endParaRPr sz="1050" kern="0">
              <a:solidFill>
                <a:srgbClr val="000000"/>
              </a:solidFill>
              <a:cs typeface="Arial"/>
              <a:sym typeface="Arial"/>
            </a:endParaRPr>
          </a:p>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Aim for the right level</a:t>
            </a:r>
            <a:endParaRPr sz="1050" kern="0">
              <a:solidFill>
                <a:srgbClr val="000000"/>
              </a:solidFill>
              <a:cs typeface="Arial"/>
              <a:sym typeface="Arial"/>
            </a:endParaRPr>
          </a:p>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Use stories and examples</a:t>
            </a:r>
            <a:endParaRPr sz="1050" kern="0">
              <a:solidFill>
                <a:srgbClr val="000000"/>
              </a:solidFill>
              <a:cs typeface="Arial"/>
              <a:sym typeface="Arial"/>
            </a:endParaRPr>
          </a:p>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Understand the political culture</a:t>
            </a:r>
            <a:endParaRPr sz="2100" kern="0">
              <a:solidFill>
                <a:srgbClr val="FFFFFF"/>
              </a:solidFill>
              <a:latin typeface="Calibri"/>
              <a:ea typeface="Calibri"/>
              <a:cs typeface="Calibri"/>
              <a:sym typeface="Calibri"/>
            </a:endParaRPr>
          </a:p>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Use simple language</a:t>
            </a:r>
            <a:endParaRPr sz="1050" kern="0">
              <a:solidFill>
                <a:srgbClr val="000000"/>
              </a:solidFill>
              <a:cs typeface="Arial"/>
              <a:sym typeface="Arial"/>
            </a:endParaRPr>
          </a:p>
        </p:txBody>
      </p:sp>
      <p:sp>
        <p:nvSpPr>
          <p:cNvPr id="364" name="Google Shape;364;p45"/>
          <p:cNvSpPr txBox="1"/>
          <p:nvPr/>
        </p:nvSpPr>
        <p:spPr>
          <a:xfrm>
            <a:off x="981222" y="480435"/>
            <a:ext cx="2004647" cy="1177215"/>
          </a:xfrm>
          <a:prstGeom prst="rect">
            <a:avLst/>
          </a:prstGeom>
          <a:noFill/>
          <a:ln>
            <a:noFill/>
          </a:ln>
        </p:spPr>
        <p:txBody>
          <a:bodyPr spcFirstLastPara="1" wrap="square" lIns="68569" tIns="34275" rIns="68569" bIns="34275" anchor="t" anchorCtr="0">
            <a:spAutoFit/>
          </a:bodyPr>
          <a:lstStyle/>
          <a:p>
            <a:pPr>
              <a:buClr>
                <a:srgbClr val="000000"/>
              </a:buClr>
              <a:buFont typeface="Arial"/>
              <a:buNone/>
            </a:pPr>
            <a:r>
              <a:rPr lang="en-US" sz="7200" b="1" kern="0">
                <a:solidFill>
                  <a:srgbClr val="00B050"/>
                </a:solidFill>
                <a:latin typeface="Arial Rounded"/>
                <a:ea typeface="Arial Rounded"/>
                <a:cs typeface="Arial Rounded"/>
                <a:sym typeface="Arial Rounded"/>
              </a:rPr>
              <a:t>Do!</a:t>
            </a:r>
            <a:endParaRPr sz="7200" b="1" kern="0">
              <a:solidFill>
                <a:srgbClr val="00B050"/>
              </a:solidFill>
              <a:latin typeface="Arial Rounded"/>
              <a:ea typeface="Arial Rounded"/>
              <a:cs typeface="Arial Rounded"/>
              <a:sym typeface="Arial Rounded"/>
            </a:endParaRPr>
          </a:p>
        </p:txBody>
      </p:sp>
      <p:sp>
        <p:nvSpPr>
          <p:cNvPr id="365" name="Google Shape;365;p45"/>
          <p:cNvSpPr txBox="1"/>
          <p:nvPr/>
        </p:nvSpPr>
        <p:spPr>
          <a:xfrm>
            <a:off x="5064369" y="480435"/>
            <a:ext cx="3024554" cy="1384964"/>
          </a:xfrm>
          <a:prstGeom prst="rect">
            <a:avLst/>
          </a:prstGeom>
          <a:noFill/>
          <a:ln>
            <a:noFill/>
          </a:ln>
        </p:spPr>
        <p:txBody>
          <a:bodyPr spcFirstLastPara="1" wrap="square" lIns="68569" tIns="34275" rIns="68569" bIns="34275" anchor="t" anchorCtr="0">
            <a:spAutoFit/>
          </a:bodyPr>
          <a:lstStyle/>
          <a:p>
            <a:pPr>
              <a:buClr>
                <a:srgbClr val="000000"/>
              </a:buClr>
              <a:buFont typeface="Arial"/>
              <a:buNone/>
            </a:pPr>
            <a:r>
              <a:rPr lang="en-US" sz="7200" b="1" kern="0">
                <a:solidFill>
                  <a:srgbClr val="FF0000"/>
                </a:solidFill>
                <a:latin typeface="Arial Rounded"/>
                <a:ea typeface="Arial Rounded"/>
                <a:cs typeface="Arial Rounded"/>
                <a:sym typeface="Arial Rounded"/>
              </a:rPr>
              <a:t>Don’t</a:t>
            </a:r>
            <a:r>
              <a:rPr lang="en-US" sz="1350" b="1" kern="0">
                <a:solidFill>
                  <a:srgbClr val="FF0000"/>
                </a:solidFill>
                <a:latin typeface="Arial Rounded"/>
                <a:ea typeface="Arial Rounded"/>
                <a:cs typeface="Arial Rounded"/>
                <a:sym typeface="Arial Rounded"/>
              </a:rPr>
              <a:t> </a:t>
            </a:r>
            <a:endParaRPr sz="1350" kern="0">
              <a:solidFill>
                <a:srgbClr val="FF0000"/>
              </a:solidFill>
              <a:latin typeface="Calibri"/>
              <a:ea typeface="Calibri"/>
              <a:cs typeface="Calibri"/>
              <a:sym typeface="Calibri"/>
            </a:endParaRPr>
          </a:p>
          <a:p>
            <a:pPr>
              <a:buClr>
                <a:srgbClr val="000000"/>
              </a:buClr>
              <a:buFont typeface="Arial"/>
              <a:buNone/>
            </a:pPr>
            <a:endParaRPr sz="1350" kern="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06268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3">
                                            <p:txEl>
                                              <p:pRg st="0" end="0"/>
                                            </p:txEl>
                                          </p:spTgt>
                                        </p:tgtEl>
                                        <p:attrNameLst>
                                          <p:attrName>style.visibility</p:attrName>
                                        </p:attrNameLst>
                                      </p:cBhvr>
                                      <p:to>
                                        <p:strVal val="visible"/>
                                      </p:to>
                                    </p:set>
                                    <p:anim calcmode="lin" valueType="num">
                                      <p:cBhvr additive="base">
                                        <p:cTn id="7" dur="500"/>
                                        <p:tgtEl>
                                          <p:spTgt spid="36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3">
                                            <p:txEl>
                                              <p:pRg st="1" end="1"/>
                                            </p:txEl>
                                          </p:spTgt>
                                        </p:tgtEl>
                                        <p:attrNameLst>
                                          <p:attrName>style.visibility</p:attrName>
                                        </p:attrNameLst>
                                      </p:cBhvr>
                                      <p:to>
                                        <p:strVal val="visible"/>
                                      </p:to>
                                    </p:set>
                                    <p:anim calcmode="lin" valueType="num">
                                      <p:cBhvr additive="base">
                                        <p:cTn id="12" dur="500"/>
                                        <p:tgtEl>
                                          <p:spTgt spid="36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3">
                                            <p:txEl>
                                              <p:pRg st="2" end="2"/>
                                            </p:txEl>
                                          </p:spTgt>
                                        </p:tgtEl>
                                        <p:attrNameLst>
                                          <p:attrName>style.visibility</p:attrName>
                                        </p:attrNameLst>
                                      </p:cBhvr>
                                      <p:to>
                                        <p:strVal val="visible"/>
                                      </p:to>
                                    </p:set>
                                    <p:anim calcmode="lin" valueType="num">
                                      <p:cBhvr additive="base">
                                        <p:cTn id="17" dur="500"/>
                                        <p:tgtEl>
                                          <p:spTgt spid="36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63">
                                            <p:txEl>
                                              <p:pRg st="3" end="3"/>
                                            </p:txEl>
                                          </p:spTgt>
                                        </p:tgtEl>
                                        <p:attrNameLst>
                                          <p:attrName>style.visibility</p:attrName>
                                        </p:attrNameLst>
                                      </p:cBhvr>
                                      <p:to>
                                        <p:strVal val="visible"/>
                                      </p:to>
                                    </p:set>
                                    <p:anim calcmode="lin" valueType="num">
                                      <p:cBhvr additive="base">
                                        <p:cTn id="22" dur="500"/>
                                        <p:tgtEl>
                                          <p:spTgt spid="36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63">
                                            <p:txEl>
                                              <p:pRg st="4" end="4"/>
                                            </p:txEl>
                                          </p:spTgt>
                                        </p:tgtEl>
                                        <p:attrNameLst>
                                          <p:attrName>style.visibility</p:attrName>
                                        </p:attrNameLst>
                                      </p:cBhvr>
                                      <p:to>
                                        <p:strVal val="visible"/>
                                      </p:to>
                                    </p:set>
                                    <p:anim calcmode="lin" valueType="num">
                                      <p:cBhvr additive="base">
                                        <p:cTn id="27" dur="500"/>
                                        <p:tgtEl>
                                          <p:spTgt spid="36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63">
                                            <p:txEl>
                                              <p:pRg st="5" end="5"/>
                                            </p:txEl>
                                          </p:spTgt>
                                        </p:tgtEl>
                                        <p:attrNameLst>
                                          <p:attrName>style.visibility</p:attrName>
                                        </p:attrNameLst>
                                      </p:cBhvr>
                                      <p:to>
                                        <p:strVal val="visible"/>
                                      </p:to>
                                    </p:set>
                                    <p:anim calcmode="lin" valueType="num">
                                      <p:cBhvr additive="base">
                                        <p:cTn id="32" dur="500"/>
                                        <p:tgtEl>
                                          <p:spTgt spid="363">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62">
                                            <p:txEl>
                                              <p:pRg st="0" end="0"/>
                                            </p:txEl>
                                          </p:spTgt>
                                        </p:tgtEl>
                                        <p:attrNameLst>
                                          <p:attrName>style.visibility</p:attrName>
                                        </p:attrNameLst>
                                      </p:cBhvr>
                                      <p:to>
                                        <p:strVal val="visible"/>
                                      </p:to>
                                    </p:set>
                                    <p:anim calcmode="lin" valueType="num">
                                      <p:cBhvr additive="base">
                                        <p:cTn id="37" dur="500"/>
                                        <p:tgtEl>
                                          <p:spTgt spid="36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362">
                                            <p:txEl>
                                              <p:pRg st="1" end="1"/>
                                            </p:txEl>
                                          </p:spTgt>
                                        </p:tgtEl>
                                        <p:attrNameLst>
                                          <p:attrName>style.visibility</p:attrName>
                                        </p:attrNameLst>
                                      </p:cBhvr>
                                      <p:to>
                                        <p:strVal val="visible"/>
                                      </p:to>
                                    </p:set>
                                    <p:anim calcmode="lin" valueType="num">
                                      <p:cBhvr additive="base">
                                        <p:cTn id="42" dur="500"/>
                                        <p:tgtEl>
                                          <p:spTgt spid="36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362">
                                            <p:txEl>
                                              <p:pRg st="2" end="2"/>
                                            </p:txEl>
                                          </p:spTgt>
                                        </p:tgtEl>
                                        <p:attrNameLst>
                                          <p:attrName>style.visibility</p:attrName>
                                        </p:attrNameLst>
                                      </p:cBhvr>
                                      <p:to>
                                        <p:strVal val="visible"/>
                                      </p:to>
                                    </p:set>
                                    <p:anim calcmode="lin" valueType="num">
                                      <p:cBhvr additive="base">
                                        <p:cTn id="47" dur="500"/>
                                        <p:tgtEl>
                                          <p:spTgt spid="36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362">
                                            <p:txEl>
                                              <p:pRg st="3" end="3"/>
                                            </p:txEl>
                                          </p:spTgt>
                                        </p:tgtEl>
                                        <p:attrNameLst>
                                          <p:attrName>style.visibility</p:attrName>
                                        </p:attrNameLst>
                                      </p:cBhvr>
                                      <p:to>
                                        <p:strVal val="visible"/>
                                      </p:to>
                                    </p:set>
                                    <p:anim calcmode="lin" valueType="num">
                                      <p:cBhvr additive="base">
                                        <p:cTn id="52" dur="500"/>
                                        <p:tgtEl>
                                          <p:spTgt spid="36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362">
                                            <p:txEl>
                                              <p:pRg st="4" end="4"/>
                                            </p:txEl>
                                          </p:spTgt>
                                        </p:tgtEl>
                                        <p:attrNameLst>
                                          <p:attrName>style.visibility</p:attrName>
                                        </p:attrNameLst>
                                      </p:cBhvr>
                                      <p:to>
                                        <p:strVal val="visible"/>
                                      </p:to>
                                    </p:set>
                                    <p:anim calcmode="lin" valueType="num">
                                      <p:cBhvr additive="base">
                                        <p:cTn id="57" dur="500"/>
                                        <p:tgtEl>
                                          <p:spTgt spid="362">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362">
                                            <p:txEl>
                                              <p:pRg st="5" end="5"/>
                                            </p:txEl>
                                          </p:spTgt>
                                        </p:tgtEl>
                                        <p:attrNameLst>
                                          <p:attrName>style.visibility</p:attrName>
                                        </p:attrNameLst>
                                      </p:cBhvr>
                                      <p:to>
                                        <p:strVal val="visible"/>
                                      </p:to>
                                    </p:set>
                                    <p:anim calcmode="lin" valueType="num">
                                      <p:cBhvr additive="base">
                                        <p:cTn id="62" dur="500"/>
                                        <p:tgtEl>
                                          <p:spTgt spid="362">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604"/>
        <p:cNvGrpSpPr/>
        <p:nvPr/>
      </p:nvGrpSpPr>
      <p:grpSpPr>
        <a:xfrm>
          <a:off x="0" y="0"/>
          <a:ext cx="0" cy="0"/>
          <a:chOff x="0" y="0"/>
          <a:chExt cx="0" cy="0"/>
        </a:xfrm>
      </p:grpSpPr>
      <p:grpSp>
        <p:nvGrpSpPr>
          <p:cNvPr id="605" name="Google Shape;605;p55"/>
          <p:cNvGrpSpPr/>
          <p:nvPr/>
        </p:nvGrpSpPr>
        <p:grpSpPr>
          <a:xfrm>
            <a:off x="2276984" y="580004"/>
            <a:ext cx="4590032" cy="4157663"/>
            <a:chOff x="1166132" y="787853"/>
            <a:chExt cx="6120043" cy="5543550"/>
          </a:xfrm>
        </p:grpSpPr>
        <p:pic>
          <p:nvPicPr>
            <p:cNvPr id="606" name="Google Shape;606;p55"/>
            <p:cNvPicPr preferRelativeResize="0"/>
            <p:nvPr/>
          </p:nvPicPr>
          <p:blipFill rotWithShape="1">
            <a:blip r:embed="rId3">
              <a:alphaModFix/>
            </a:blip>
            <a:srcRect/>
            <a:stretch/>
          </p:blipFill>
          <p:spPr>
            <a:xfrm>
              <a:off x="1166132" y="787853"/>
              <a:ext cx="6115050" cy="5543550"/>
            </a:xfrm>
            <a:prstGeom prst="rect">
              <a:avLst/>
            </a:prstGeom>
            <a:noFill/>
            <a:ln>
              <a:noFill/>
            </a:ln>
            <a:effectLst>
              <a:outerShdw blurRad="292100" dist="139700" dir="2700000" algn="tl" rotWithShape="0">
                <a:srgbClr val="333333">
                  <a:alpha val="64705"/>
                </a:srgbClr>
              </a:outerShdw>
            </a:effectLst>
          </p:spPr>
        </p:pic>
        <p:sp>
          <p:nvSpPr>
            <p:cNvPr id="607" name="Google Shape;607;p55"/>
            <p:cNvSpPr/>
            <p:nvPr/>
          </p:nvSpPr>
          <p:spPr>
            <a:xfrm>
              <a:off x="4368803" y="5155745"/>
              <a:ext cx="2917372" cy="1175658"/>
            </a:xfrm>
            <a:prstGeom prst="rect">
              <a:avLst/>
            </a:prstGeom>
            <a:solidFill>
              <a:srgbClr val="EEEEEE"/>
            </a:solidFill>
            <a:ln>
              <a:noFill/>
            </a:ln>
          </p:spPr>
          <p:txBody>
            <a:bodyPr spcFirstLastPara="1" wrap="square" lIns="68569" tIns="34275" rIns="68569" bIns="34275" anchor="ctr" anchorCtr="0">
              <a:noAutofit/>
            </a:bodyPr>
            <a:lstStyle/>
            <a:p>
              <a:pPr algn="ctr">
                <a:buClr>
                  <a:srgbClr val="000000"/>
                </a:buClr>
                <a:buFont typeface="Arial"/>
                <a:buNone/>
              </a:pPr>
              <a:endParaRPr sz="1350" kern="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3045894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pPr algn="ctr"/>
            <a:r>
              <a:rPr lang="en-US" dirty="0" smtClean="0"/>
              <a:t>QUIZ</a:t>
            </a:r>
            <a:endParaRPr lang="en-IN" dirty="0"/>
          </a:p>
        </p:txBody>
      </p:sp>
      <p:sp>
        <p:nvSpPr>
          <p:cNvPr id="3" name="Content Placeholder 2"/>
          <p:cNvSpPr>
            <a:spLocks noGrp="1"/>
          </p:cNvSpPr>
          <p:nvPr>
            <p:ph sz="quarter" idx="13"/>
          </p:nvPr>
        </p:nvSpPr>
        <p:spPr>
          <a:xfrm>
            <a:off x="533400" y="2495550"/>
            <a:ext cx="8153400" cy="1066800"/>
          </a:xfrm>
        </p:spPr>
        <p:style>
          <a:lnRef idx="2">
            <a:schemeClr val="dk1"/>
          </a:lnRef>
          <a:fillRef idx="1">
            <a:schemeClr val="lt1"/>
          </a:fillRef>
          <a:effectRef idx="0">
            <a:schemeClr val="dk1"/>
          </a:effectRef>
          <a:fontRef idx="minor">
            <a:schemeClr val="dk1"/>
          </a:fontRef>
        </p:style>
        <p:txBody>
          <a:bodyPr/>
          <a:lstStyle/>
          <a:p>
            <a:r>
              <a:rPr lang="en-US" dirty="0" smtClean="0">
                <a:latin typeface="Calibri" panose="020F0502020204030204" pitchFamily="34" charset="0"/>
                <a:cs typeface="Calibri" panose="020F0502020204030204" pitchFamily="34" charset="0"/>
              </a:rPr>
              <a:t>WHAT ARE THE TOP 3 TECHNIQUES TO BE EFFECTIVE IN COMMUNICATION?</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62029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708422"/>
          </a:xfrm>
        </p:spPr>
        <p:txBody>
          <a:bodyPr>
            <a:normAutofit fontScale="90000"/>
          </a:bodyPr>
          <a:lstStyle/>
          <a:p>
            <a:pPr algn="ctr"/>
            <a:r>
              <a:rPr lang="en-US" dirty="0" smtClean="0"/>
              <a:t>Albert Mehrabians model</a:t>
            </a:r>
            <a:endParaRPr lang="en-US" dirty="0"/>
          </a:p>
        </p:txBody>
      </p:sp>
      <p:pic>
        <p:nvPicPr>
          <p:cNvPr id="38914" name="Picture 2" descr="Verbal, vocal and visual Verbal : The message that we deliver Vocal :  The voice that we convey Visual :  Our body languag..."/>
          <p:cNvPicPr>
            <a:picLocks noChangeAspect="1" noChangeArrowheads="1"/>
          </p:cNvPicPr>
          <p:nvPr/>
        </p:nvPicPr>
        <p:blipFill>
          <a:blip r:embed="rId3" cstate="print"/>
          <a:srcRect b="4687"/>
          <a:stretch>
            <a:fillRect/>
          </a:stretch>
        </p:blipFill>
        <p:spPr bwMode="auto">
          <a:xfrm>
            <a:off x="990600" y="1581150"/>
            <a:ext cx="6934200" cy="2933700"/>
          </a:xfrm>
          <a:prstGeom prst="rect">
            <a:avLst/>
          </a:prstGeom>
          <a:noFill/>
        </p:spPr>
      </p:pic>
    </p:spTree>
    <p:extLst>
      <p:ext uri="{BB962C8B-B14F-4D97-AF65-F5344CB8AC3E}">
        <p14:creationId xmlns:p14="http://schemas.microsoft.com/office/powerpoint/2010/main" val="25248751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1741</Words>
  <Application>Microsoft Office PowerPoint</Application>
  <PresentationFormat>On-screen Show (16:9)</PresentationFormat>
  <Paragraphs>431</Paragraphs>
  <Slides>79</Slides>
  <Notes>17</Notes>
  <HiddenSlides>0</HiddenSlides>
  <MMClips>0</MMClips>
  <ScaleCrop>false</ScaleCrop>
  <HeadingPairs>
    <vt:vector size="8" baseType="variant">
      <vt:variant>
        <vt:lpstr>Fonts Used</vt:lpstr>
      </vt:variant>
      <vt:variant>
        <vt:i4>16</vt:i4>
      </vt:variant>
      <vt:variant>
        <vt:lpstr>Theme</vt:lpstr>
      </vt:variant>
      <vt:variant>
        <vt:i4>9</vt:i4>
      </vt:variant>
      <vt:variant>
        <vt:lpstr>Embedded OLE Servers</vt:lpstr>
      </vt:variant>
      <vt:variant>
        <vt:i4>2</vt:i4>
      </vt:variant>
      <vt:variant>
        <vt:lpstr>Slide Titles</vt:lpstr>
      </vt:variant>
      <vt:variant>
        <vt:i4>79</vt:i4>
      </vt:variant>
    </vt:vector>
  </HeadingPairs>
  <TitlesOfParts>
    <vt:vector size="106" baseType="lpstr">
      <vt:lpstr>Aharoni</vt:lpstr>
      <vt:lpstr>Arial</vt:lpstr>
      <vt:lpstr>Arial Rounded</vt:lpstr>
      <vt:lpstr>Calibri</vt:lpstr>
      <vt:lpstr>Century Gothic</vt:lpstr>
      <vt:lpstr>Corbel</vt:lpstr>
      <vt:lpstr>helvetica neue</vt:lpstr>
      <vt:lpstr>lato</vt:lpstr>
      <vt:lpstr>Merriweather</vt:lpstr>
      <vt:lpstr>Open Sans</vt:lpstr>
      <vt:lpstr>Times New Roman</vt:lpstr>
      <vt:lpstr>Tw Cen MT</vt:lpstr>
      <vt:lpstr>Verdana</vt:lpstr>
      <vt:lpstr>Wingdings</vt:lpstr>
      <vt:lpstr>Wingdings 2</vt:lpstr>
      <vt:lpstr>Wingdings 3</vt:lpstr>
      <vt:lpstr>WidescreenPresentation</vt:lpstr>
      <vt:lpstr>Office Theme</vt:lpstr>
      <vt:lpstr>1_Office Theme</vt:lpstr>
      <vt:lpstr>2_Office Theme</vt:lpstr>
      <vt:lpstr>3_Office Theme</vt:lpstr>
      <vt:lpstr>4_Office Theme</vt:lpstr>
      <vt:lpstr>5_Office Theme</vt:lpstr>
      <vt:lpstr>6_Office Theme</vt:lpstr>
      <vt:lpstr>7_Office Theme</vt:lpstr>
      <vt:lpstr>Clip</vt:lpstr>
      <vt:lpstr>Chart</vt:lpstr>
      <vt:lpstr> EFFECTIVE COMMUNICATION SKILLS</vt:lpstr>
      <vt:lpstr>PowerPoint Presentation</vt:lpstr>
      <vt:lpstr>Distortions in Communication</vt:lpstr>
      <vt:lpstr> Barriers of Communication</vt:lpstr>
      <vt:lpstr>Types of Communication</vt:lpstr>
      <vt:lpstr>ACTIVITY</vt:lpstr>
      <vt:lpstr>PowerPoint Presentation</vt:lpstr>
      <vt:lpstr>QUIZ</vt:lpstr>
      <vt:lpstr>Albert Mehrabians model</vt:lpstr>
      <vt:lpstr>Albert Mehrabians model</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TONE - SPEAKING POWERFULLY </vt:lpstr>
      <vt:lpstr> Changing meaning through word stress. </vt:lpstr>
      <vt:lpstr>Example:</vt:lpstr>
      <vt:lpstr>PowerPoint Presentation</vt:lpstr>
      <vt:lpstr>POWER OF WORDS</vt:lpstr>
      <vt:lpstr>PowerPoint Presentation</vt:lpstr>
      <vt:lpstr>PowerPoint Presentation</vt:lpstr>
      <vt:lpstr>Describe the personality  in 1 word</vt:lpstr>
      <vt:lpstr>Describe the personality  in 1 word</vt:lpstr>
      <vt:lpstr> The Art of listening</vt:lpstr>
      <vt:lpstr>QUIZ</vt:lpstr>
      <vt:lpstr>Listening and Speaking are used a lot…</vt:lpstr>
      <vt:lpstr>PowerPoint Presentation</vt:lpstr>
      <vt:lpstr>MRS. Right Activity</vt:lpstr>
      <vt:lpstr>PowerPoint Presentation</vt:lpstr>
      <vt:lpstr>PowerPoint Presentation</vt:lpstr>
      <vt:lpstr>Let us summarize</vt:lpstr>
      <vt:lpstr>QUIZ</vt:lpstr>
      <vt:lpstr> Understanding the Style</vt:lpstr>
      <vt:lpstr>POWER OF ACKNOWLEDGEMENT BY ACTION WORDS</vt:lpstr>
      <vt:lpstr>QUIZ</vt:lpstr>
      <vt:lpstr>PowerPoint Presentation</vt:lpstr>
      <vt:lpstr>PowerPoint Presentation</vt:lpstr>
      <vt:lpstr>QUIZ</vt:lpstr>
      <vt:lpstr>Communication Connectors</vt:lpstr>
      <vt:lpstr>POWER OF SMILE</vt:lpstr>
      <vt:lpstr> POWER OF APPRECIATION</vt:lpstr>
      <vt:lpstr>PowerPoint Presentation</vt:lpstr>
      <vt:lpstr>Effective 7 C’s</vt:lpstr>
      <vt:lpstr>QUIZ</vt:lpstr>
      <vt:lpstr>PowerPoint Presentation</vt:lpstr>
      <vt:lpstr>Art of saying No</vt:lpstr>
      <vt:lpstr>10 reasons why you should learn to say ‘NO’</vt:lpstr>
      <vt:lpstr>PowerPoint Presentation</vt:lpstr>
      <vt:lpstr>My Way</vt:lpstr>
      <vt:lpstr>Action / Priority Matrix</vt:lpstr>
      <vt:lpstr>PowerPoint Presentation</vt:lpstr>
      <vt:lpstr>Questioning Skills</vt:lpstr>
      <vt:lpstr>   Why questions?</vt:lpstr>
      <vt:lpstr>Types of questions</vt:lpstr>
      <vt:lpstr>Closed ended questions</vt:lpstr>
      <vt:lpstr>Closed Ended question</vt:lpstr>
      <vt:lpstr>Open ended question</vt:lpstr>
      <vt:lpstr>Open ended question</vt:lpstr>
      <vt:lpstr>Leading question</vt:lpstr>
      <vt:lpstr>Leading question</vt:lpstr>
      <vt:lpstr>Rhetorical questions</vt:lpstr>
      <vt:lpstr>  Rhetorical questions</vt:lpstr>
      <vt:lpstr>Funneling questions</vt:lpstr>
      <vt:lpstr>Funneling questions</vt:lpstr>
      <vt:lpstr>PowerPoint Presentation</vt:lpstr>
      <vt:lpstr>   RAPPORT BUILDING</vt:lpstr>
      <vt:lpstr>90 -10 principle to communicate</vt:lpstr>
      <vt:lpstr>PowerPoint Presentation</vt:lpstr>
      <vt:lpstr>PowerPoint Presentation</vt:lpstr>
      <vt:lpstr>PowerPoint Presentation</vt:lpstr>
      <vt:lpstr>PowerPoint Presentation</vt:lpstr>
      <vt:lpstr>The Three E’s </vt:lpstr>
      <vt:lpstr>YOU CAN REDUCE STAGE FRIGHT BY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2022-05-10T09:57:14Z</dcterms:created>
  <dcterms:modified xsi:type="dcterms:W3CDTF">2025-06-10T09:47:37Z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